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6" r:id="rId25"/>
    <p:sldId id="280" r:id="rId26"/>
    <p:sldId id="281" r:id="rId27"/>
    <p:sldId id="282" r:id="rId28"/>
    <p:sldId id="283" r:id="rId29"/>
    <p:sldId id="284" r:id="rId30"/>
    <p:sldId id="28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300" d="100"/>
          <a:sy n="300" d="100"/>
        </p:scale>
        <p:origin x="-8496" y="-50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ejaswini%20Lamani\Downloads\Book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ejaswini%20Lamani\Downloads\Book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Tejaswini%20Lamani\Downloads\Book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Tejaswini%20Lamani\Downloads\Book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Tejaswini%20Lamani\Downloads\Book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Tejaswini%20Lamani\Downloads\Book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Tejaswini%20Lamani\Downloads\Book1.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a:t>Top 5 Games By</a:t>
            </a:r>
            <a:r>
              <a:rPr lang="en-US" sz="1600" baseline="0"/>
              <a:t> Global Sales</a:t>
            </a:r>
            <a:endParaRPr lang="en-US" sz="1600"/>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9450390586604936E-2"/>
          <c:y val="9.3516686292172066E-2"/>
          <c:w val="0.8973425049129865"/>
          <c:h val="0.73907533238136724"/>
        </c:manualLayout>
      </c:layout>
      <c:barChart>
        <c:barDir val="col"/>
        <c:grouping val="clustered"/>
        <c:varyColors val="0"/>
        <c:ser>
          <c:idx val="0"/>
          <c:order val="0"/>
          <c:tx>
            <c:strRef>
              <c:f>Sheet1!$H$5</c:f>
              <c:strCache>
                <c:ptCount val="1"/>
                <c:pt idx="0">
                  <c:v>global_sales</c:v>
                </c:pt>
              </c:strCache>
            </c:strRef>
          </c:tx>
          <c:spPr>
            <a:solidFill>
              <a:schemeClr val="accent1"/>
            </a:solidFill>
            <a:ln>
              <a:noFill/>
            </a:ln>
            <a:effectLst/>
          </c:spPr>
          <c:invertIfNegative val="0"/>
          <c:cat>
            <c:strRef>
              <c:f>Sheet1!$G$6:$G$10</c:f>
              <c:strCache>
                <c:ptCount val="5"/>
                <c:pt idx="0">
                  <c:v>Sports</c:v>
                </c:pt>
                <c:pt idx="1">
                  <c:v>Platform</c:v>
                </c:pt>
                <c:pt idx="2">
                  <c:v>Racing</c:v>
                </c:pt>
                <c:pt idx="3">
                  <c:v>Sports</c:v>
                </c:pt>
                <c:pt idx="4">
                  <c:v>Role-Playing</c:v>
                </c:pt>
              </c:strCache>
            </c:strRef>
          </c:cat>
          <c:val>
            <c:numRef>
              <c:f>Sheet1!$H$6:$H$10</c:f>
              <c:numCache>
                <c:formatCode>General</c:formatCode>
                <c:ptCount val="5"/>
                <c:pt idx="0">
                  <c:v>82.74</c:v>
                </c:pt>
                <c:pt idx="1">
                  <c:v>40.24</c:v>
                </c:pt>
                <c:pt idx="2">
                  <c:v>35.82</c:v>
                </c:pt>
                <c:pt idx="3">
                  <c:v>33</c:v>
                </c:pt>
                <c:pt idx="4">
                  <c:v>31.37</c:v>
                </c:pt>
              </c:numCache>
            </c:numRef>
          </c:val>
          <c:extLst>
            <c:ext xmlns:c16="http://schemas.microsoft.com/office/drawing/2014/chart" uri="{C3380CC4-5D6E-409C-BE32-E72D297353CC}">
              <c16:uniqueId val="{00000000-8247-4703-9AAF-06B1BE457F68}"/>
            </c:ext>
          </c:extLst>
        </c:ser>
        <c:dLbls>
          <c:showLegendKey val="0"/>
          <c:showVal val="0"/>
          <c:showCatName val="0"/>
          <c:showSerName val="0"/>
          <c:showPercent val="0"/>
          <c:showBubbleSize val="0"/>
        </c:dLbls>
        <c:gapWidth val="219"/>
        <c:overlap val="-27"/>
        <c:axId val="1263404240"/>
        <c:axId val="1263413840"/>
      </c:barChart>
      <c:catAx>
        <c:axId val="1263404240"/>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IN" sz="1600" dirty="0"/>
                  <a:t>Genre</a:t>
                </a:r>
              </a:p>
            </c:rich>
          </c:tx>
          <c:layout>
            <c:manualLayout>
              <c:xMode val="edge"/>
              <c:yMode val="edge"/>
              <c:x val="0.47803175395622827"/>
              <c:y val="0.9226221344510757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63413840"/>
        <c:crosses val="autoZero"/>
        <c:auto val="1"/>
        <c:lblAlgn val="ctr"/>
        <c:lblOffset val="100"/>
        <c:noMultiLvlLbl val="0"/>
      </c:catAx>
      <c:valAx>
        <c:axId val="1263413840"/>
        <c:scaling>
          <c:orientation val="minMax"/>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IN" sz="1600"/>
                  <a:t>Global_Sales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634042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3338207538597739"/>
          <c:y val="8.525852585258525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73143332600291"/>
          <c:y val="0.16870641788588309"/>
          <c:w val="0.72526248882588984"/>
          <c:h val="0.56218869918487913"/>
        </c:manualLayout>
      </c:layout>
      <c:barChart>
        <c:barDir val="col"/>
        <c:grouping val="clustered"/>
        <c:varyColors val="0"/>
        <c:ser>
          <c:idx val="0"/>
          <c:order val="0"/>
          <c:tx>
            <c:strRef>
              <c:f>Sheet1!$H$22</c:f>
              <c:strCache>
                <c:ptCount val="1"/>
                <c:pt idx="0">
                  <c:v>highest_avg</c:v>
                </c:pt>
              </c:strCache>
            </c:strRef>
          </c:tx>
          <c:spPr>
            <a:solidFill>
              <a:schemeClr val="accent1"/>
            </a:solidFill>
            <a:ln>
              <a:noFill/>
            </a:ln>
            <a:effectLst/>
          </c:spPr>
          <c:invertIfNegative val="0"/>
          <c:cat>
            <c:strRef>
              <c:f>Sheet1!$G$23:$G$27</c:f>
              <c:strCache>
                <c:ptCount val="5"/>
                <c:pt idx="0">
                  <c:v>Nintendo</c:v>
                </c:pt>
                <c:pt idx="1">
                  <c:v>RedOctane</c:v>
                </c:pt>
                <c:pt idx="2">
                  <c:v>Valve</c:v>
                </c:pt>
                <c:pt idx="3">
                  <c:v>Hello Games</c:v>
                </c:pt>
                <c:pt idx="4">
                  <c:v>Sony Computer Entertainment Europe</c:v>
                </c:pt>
              </c:strCache>
            </c:strRef>
          </c:cat>
          <c:val>
            <c:numRef>
              <c:f>Sheet1!$H$23:$H$27</c:f>
              <c:numCache>
                <c:formatCode>General</c:formatCode>
                <c:ptCount val="5"/>
                <c:pt idx="0">
                  <c:v>2.2926294820717099</c:v>
                </c:pt>
                <c:pt idx="1">
                  <c:v>2.17</c:v>
                </c:pt>
                <c:pt idx="2">
                  <c:v>1.74</c:v>
                </c:pt>
                <c:pt idx="3">
                  <c:v>1.6</c:v>
                </c:pt>
                <c:pt idx="4">
                  <c:v>1.59266666666666</c:v>
                </c:pt>
              </c:numCache>
            </c:numRef>
          </c:val>
          <c:extLst>
            <c:ext xmlns:c16="http://schemas.microsoft.com/office/drawing/2014/chart" uri="{C3380CC4-5D6E-409C-BE32-E72D297353CC}">
              <c16:uniqueId val="{00000000-B68E-438D-A918-905FF5AE57BA}"/>
            </c:ext>
          </c:extLst>
        </c:ser>
        <c:dLbls>
          <c:showLegendKey val="0"/>
          <c:showVal val="0"/>
          <c:showCatName val="0"/>
          <c:showSerName val="0"/>
          <c:showPercent val="0"/>
          <c:showBubbleSize val="0"/>
        </c:dLbls>
        <c:gapWidth val="182"/>
        <c:axId val="1294118640"/>
        <c:axId val="1294116240"/>
      </c:barChart>
      <c:catAx>
        <c:axId val="1294118640"/>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IN" sz="1800" dirty="0"/>
                  <a:t>Publisher</a:t>
                </a:r>
              </a:p>
            </c:rich>
          </c:tx>
          <c:layout>
            <c:manualLayout>
              <c:xMode val="edge"/>
              <c:yMode val="edge"/>
              <c:x val="0.46218596748106783"/>
              <c:y val="0.85980462219450293"/>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94116240"/>
        <c:crosses val="autoZero"/>
        <c:auto val="1"/>
        <c:lblAlgn val="ctr"/>
        <c:lblOffset val="100"/>
        <c:noMultiLvlLbl val="0"/>
      </c:catAx>
      <c:valAx>
        <c:axId val="1294116240"/>
        <c:scaling>
          <c:orientation val="minMax"/>
        </c:scaling>
        <c:delete val="0"/>
        <c:axPos val="l"/>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
                    <a:ea typeface="+mn-ea"/>
                    <a:cs typeface="+mn-cs"/>
                  </a:defRPr>
                </a:pPr>
                <a:r>
                  <a:rPr lang="en-IN" sz="1800" dirty="0" err="1">
                    <a:latin typeface="Times New Roman "/>
                  </a:rPr>
                  <a:t>Highest_Avg</a:t>
                </a:r>
                <a:endParaRPr lang="en-IN" sz="1800" dirty="0">
                  <a:latin typeface="Times New Roman "/>
                </a:endParaRPr>
              </a:p>
            </c:rich>
          </c:tx>
          <c:layout>
            <c:manualLayout>
              <c:xMode val="edge"/>
              <c:yMode val="edge"/>
              <c:x val="9.9746100834240112E-2"/>
              <c:y val="0.41720307857557415"/>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941186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IN" sz="1600" b="1" i="0" u="none" strike="noStrike" baseline="0"/>
              <a:t>Top Game with Largest Sales Discrepancy</a:t>
            </a:r>
            <a:endParaRPr lang="en-US"/>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Sheet1!$Q$117</c:f>
              <c:strCache>
                <c:ptCount val="1"/>
                <c:pt idx="0">
                  <c:v> large_differnce_sales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Sheet1!$O$118:$O$122</c:f>
              <c:strCache>
                <c:ptCount val="5"/>
                <c:pt idx="0">
                  <c:v>Duck Hunt</c:v>
                </c:pt>
                <c:pt idx="1">
                  <c:v>Super Mario Bros.</c:v>
                </c:pt>
                <c:pt idx="2">
                  <c:v>Tetris</c:v>
                </c:pt>
                <c:pt idx="3">
                  <c:v>Wii Sports</c:v>
                </c:pt>
                <c:pt idx="4">
                  <c:v>Kinect Adventures!</c:v>
                </c:pt>
              </c:strCache>
              <c:extLst/>
            </c:strRef>
          </c:cat>
          <c:val>
            <c:numRef>
              <c:f>Sheet1!$Q$118:$Q$122</c:f>
              <c:numCache>
                <c:formatCode>General</c:formatCode>
                <c:ptCount val="5"/>
                <c:pt idx="0">
                  <c:v>26.3</c:v>
                </c:pt>
                <c:pt idx="1">
                  <c:v>25.5</c:v>
                </c:pt>
                <c:pt idx="2">
                  <c:v>20.939999999999898</c:v>
                </c:pt>
                <c:pt idx="3">
                  <c:v>12.47</c:v>
                </c:pt>
                <c:pt idx="4">
                  <c:v>10.029999999999999</c:v>
                </c:pt>
              </c:numCache>
            </c:numRef>
          </c:val>
          <c:extLst>
            <c:ext xmlns:c16="http://schemas.microsoft.com/office/drawing/2014/chart" uri="{C3380CC4-5D6E-409C-BE32-E72D297353CC}">
              <c16:uniqueId val="{00000000-6DAB-4631-A027-3ED2915A36D4}"/>
            </c:ext>
          </c:extLst>
        </c:ser>
        <c:dLbls>
          <c:dLblPos val="outEnd"/>
          <c:showLegendKey val="0"/>
          <c:showVal val="1"/>
          <c:showCatName val="0"/>
          <c:showSerName val="0"/>
          <c:showPercent val="0"/>
          <c:showBubbleSize val="0"/>
        </c:dLbls>
        <c:gapWidth val="100"/>
        <c:overlap val="-24"/>
        <c:axId val="1370565936"/>
        <c:axId val="1370562096"/>
      </c:barChart>
      <c:catAx>
        <c:axId val="137056593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0562096"/>
        <c:crosses val="autoZero"/>
        <c:auto val="1"/>
        <c:lblAlgn val="ctr"/>
        <c:lblOffset val="100"/>
        <c:noMultiLvlLbl val="0"/>
      </c:catAx>
      <c:valAx>
        <c:axId val="1370562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0565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err="1"/>
              <a:t>Total_Sales_Across_All_Genre</a:t>
            </a:r>
            <a:endParaRPr lang="en-US"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Sheet1!$R$36</c:f>
              <c:strCache>
                <c:ptCount val="1"/>
                <c:pt idx="0">
                  <c:v>total_sales</c:v>
                </c:pt>
              </c:strCache>
            </c:strRef>
          </c:tx>
          <c:spPr>
            <a:gradFill rotWithShape="1">
              <a:gsLst>
                <a:gs pos="0">
                  <a:schemeClr val="accent1">
                    <a:shade val="85000"/>
                    <a:satMod val="130000"/>
                  </a:schemeClr>
                </a:gs>
                <a:gs pos="34000">
                  <a:schemeClr val="accent1">
                    <a:shade val="87000"/>
                    <a:satMod val="125000"/>
                  </a:schemeClr>
                </a:gs>
                <a:gs pos="70000">
                  <a:schemeClr val="accent1">
                    <a:tint val="100000"/>
                    <a:shade val="90000"/>
                    <a:satMod val="130000"/>
                  </a:schemeClr>
                </a:gs>
                <a:gs pos="100000">
                  <a:schemeClr val="accent1">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Sheet1!$Q$37:$Q$41</c:f>
              <c:strCache>
                <c:ptCount val="5"/>
                <c:pt idx="0">
                  <c:v>Action</c:v>
                </c:pt>
                <c:pt idx="1">
                  <c:v>Sports</c:v>
                </c:pt>
                <c:pt idx="2">
                  <c:v>Shooter</c:v>
                </c:pt>
                <c:pt idx="3">
                  <c:v>Role-Playing</c:v>
                </c:pt>
                <c:pt idx="4">
                  <c:v>Platform</c:v>
                </c:pt>
              </c:strCache>
            </c:strRef>
          </c:cat>
          <c:val>
            <c:numRef>
              <c:f>Sheet1!$R$37:$R$41</c:f>
              <c:numCache>
                <c:formatCode>General</c:formatCode>
                <c:ptCount val="5"/>
                <c:pt idx="0">
                  <c:v>3444.7399999999602</c:v>
                </c:pt>
                <c:pt idx="1">
                  <c:v>2618.0799999999899</c:v>
                </c:pt>
                <c:pt idx="2">
                  <c:v>2051.8899999999899</c:v>
                </c:pt>
                <c:pt idx="3">
                  <c:v>1847.5899999999799</c:v>
                </c:pt>
                <c:pt idx="4">
                  <c:v>1657.96999999999</c:v>
                </c:pt>
              </c:numCache>
            </c:numRef>
          </c:val>
          <c:extLst>
            <c:ext xmlns:c16="http://schemas.microsoft.com/office/drawing/2014/chart" uri="{C3380CC4-5D6E-409C-BE32-E72D297353CC}">
              <c16:uniqueId val="{00000000-FA1E-460F-8768-4DA6D2E28BD9}"/>
            </c:ext>
          </c:extLst>
        </c:ser>
        <c:dLbls>
          <c:dLblPos val="outEnd"/>
          <c:showLegendKey val="0"/>
          <c:showVal val="1"/>
          <c:showCatName val="0"/>
          <c:showSerName val="0"/>
          <c:showPercent val="0"/>
          <c:showBubbleSize val="0"/>
        </c:dLbls>
        <c:gapWidth val="115"/>
        <c:axId val="1263411920"/>
        <c:axId val="1263405200"/>
      </c:barChart>
      <c:catAx>
        <c:axId val="126341192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63405200"/>
        <c:crosses val="autoZero"/>
        <c:auto val="1"/>
        <c:lblAlgn val="ctr"/>
        <c:lblOffset val="100"/>
        <c:noMultiLvlLbl val="0"/>
      </c:catAx>
      <c:valAx>
        <c:axId val="1263405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634119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IN" sz="2000"/>
              <a:t>Year</a:t>
            </a:r>
            <a:r>
              <a:rPr lang="en-IN" sz="2000" baseline="0"/>
              <a:t>-wise Game Released</a:t>
            </a:r>
            <a:endParaRPr lang="en-IN" sz="200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Sheet1!$P$56:$P$60</c:f>
              <c:numCache>
                <c:formatCode>General</c:formatCode>
                <c:ptCount val="5"/>
                <c:pt idx="0">
                  <c:v>2009</c:v>
                </c:pt>
                <c:pt idx="1">
                  <c:v>2008</c:v>
                </c:pt>
                <c:pt idx="2">
                  <c:v>2010</c:v>
                </c:pt>
                <c:pt idx="3">
                  <c:v>2007</c:v>
                </c:pt>
                <c:pt idx="4">
                  <c:v>2011</c:v>
                </c:pt>
              </c:numCache>
            </c:numRef>
          </c:cat>
          <c:val>
            <c:numRef>
              <c:f>Sheet1!$Q$56:$Q$60</c:f>
              <c:numCache>
                <c:formatCode>General</c:formatCode>
                <c:ptCount val="5"/>
                <c:pt idx="0">
                  <c:v>1431</c:v>
                </c:pt>
                <c:pt idx="1">
                  <c:v>1428</c:v>
                </c:pt>
                <c:pt idx="2">
                  <c:v>1259</c:v>
                </c:pt>
                <c:pt idx="3">
                  <c:v>1202</c:v>
                </c:pt>
                <c:pt idx="4">
                  <c:v>1139</c:v>
                </c:pt>
              </c:numCache>
            </c:numRef>
          </c:val>
          <c:extLst>
            <c:ext xmlns:c16="http://schemas.microsoft.com/office/drawing/2014/chart" uri="{C3380CC4-5D6E-409C-BE32-E72D297353CC}">
              <c16:uniqueId val="{00000000-0E39-43EC-A7B0-581CA7FC5191}"/>
            </c:ext>
          </c:extLst>
        </c:ser>
        <c:dLbls>
          <c:dLblPos val="outEnd"/>
          <c:showLegendKey val="0"/>
          <c:showVal val="1"/>
          <c:showCatName val="0"/>
          <c:showSerName val="0"/>
          <c:showPercent val="0"/>
          <c:showBubbleSize val="0"/>
        </c:dLbls>
        <c:gapWidth val="219"/>
        <c:overlap val="-27"/>
        <c:axId val="1135164528"/>
        <c:axId val="1294119120"/>
      </c:barChart>
      <c:catAx>
        <c:axId val="1135164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94119120"/>
        <c:crosses val="autoZero"/>
        <c:auto val="1"/>
        <c:lblAlgn val="ctr"/>
        <c:lblOffset val="100"/>
        <c:noMultiLvlLbl val="0"/>
      </c:catAx>
      <c:valAx>
        <c:axId val="129411912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351645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schemeClr>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Top 5 Games based on Sales</a:t>
            </a:r>
          </a:p>
        </c:rich>
      </c:tx>
      <c:layout>
        <c:manualLayout>
          <c:xMode val="edge"/>
          <c:yMode val="edge"/>
          <c:x val="0.32418242917464613"/>
          <c:y val="3.9391349576766474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Sheet1!$Q$79</c:f>
              <c:strCache>
                <c:ptCount val="1"/>
                <c:pt idx="0">
                  <c:v> total_sales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5463-4B5D-A8F2-1A5F0D9349BE}"/>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5463-4B5D-A8F2-1A5F0D9349BE}"/>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5463-4B5D-A8F2-1A5F0D9349BE}"/>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5463-4B5D-A8F2-1A5F0D9349BE}"/>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5463-4B5D-A8F2-1A5F0D9349BE}"/>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Sheet1!$P$80:$P$84</c:f>
              <c:strCache>
                <c:ptCount val="5"/>
                <c:pt idx="0">
                  <c:v>Grand Theft Auto: San Andreas</c:v>
                </c:pt>
                <c:pt idx="1">
                  <c:v>Grand Theft Auto: Vice City</c:v>
                </c:pt>
                <c:pt idx="2">
                  <c:v>Gran Turismo 3: A-Spec</c:v>
                </c:pt>
                <c:pt idx="3">
                  <c:v>Grand Theft Auto III</c:v>
                </c:pt>
                <c:pt idx="4">
                  <c:v>Gran Turismo 4</c:v>
                </c:pt>
              </c:strCache>
            </c:strRef>
          </c:cat>
          <c:val>
            <c:numRef>
              <c:f>Sheet1!$Q$80:$Q$84</c:f>
              <c:numCache>
                <c:formatCode>General</c:formatCode>
                <c:ptCount val="5"/>
                <c:pt idx="0">
                  <c:v>20.81</c:v>
                </c:pt>
                <c:pt idx="1">
                  <c:v>16.149999999999999</c:v>
                </c:pt>
                <c:pt idx="2">
                  <c:v>14.969999999999899</c:v>
                </c:pt>
                <c:pt idx="3">
                  <c:v>13.1</c:v>
                </c:pt>
                <c:pt idx="4">
                  <c:v>11.649999999999901</c:v>
                </c:pt>
              </c:numCache>
            </c:numRef>
          </c:val>
          <c:extLst>
            <c:ext xmlns:c16="http://schemas.microsoft.com/office/drawing/2014/chart" uri="{C3380CC4-5D6E-409C-BE32-E72D297353CC}">
              <c16:uniqueId val="{0000000A-5463-4B5D-A8F2-1A5F0D9349BE}"/>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a:t>Top 5 Games with Highest Sales Increase from Japan to Global</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Sheet1!$P$101</c:f>
              <c:strCache>
                <c:ptCount val="1"/>
                <c:pt idx="0">
                  <c:v> sales_increase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Sheet1!$N$102:$O$106</c:f>
              <c:multiLvlStrCache>
                <c:ptCount val="5"/>
                <c:lvl>
                  <c:pt idx="0">
                    <c:v>Sports</c:v>
                  </c:pt>
                  <c:pt idx="1">
                    <c:v>Platform</c:v>
                  </c:pt>
                  <c:pt idx="2">
                    <c:v>Racing</c:v>
                  </c:pt>
                  <c:pt idx="3">
                    <c:v>Sports</c:v>
                  </c:pt>
                  <c:pt idx="4">
                    <c:v>Shooter</c:v>
                  </c:pt>
                </c:lvl>
                <c:lvl>
                  <c:pt idx="0">
                    <c:v>Wii Sports</c:v>
                  </c:pt>
                  <c:pt idx="1">
                    <c:v>Super Mario Bros.</c:v>
                  </c:pt>
                  <c:pt idx="2">
                    <c:v>Mario Kart Wii</c:v>
                  </c:pt>
                  <c:pt idx="3">
                    <c:v>Wii Sports Resort</c:v>
                  </c:pt>
                  <c:pt idx="4">
                    <c:v>Duck Hunt</c:v>
                  </c:pt>
                </c:lvl>
              </c:multiLvlStrCache>
            </c:multiLvlStrRef>
          </c:cat>
          <c:val>
            <c:numRef>
              <c:f>Sheet1!$P$102:$P$106</c:f>
              <c:numCache>
                <c:formatCode>General</c:formatCode>
                <c:ptCount val="5"/>
                <c:pt idx="0">
                  <c:v>78.97</c:v>
                </c:pt>
                <c:pt idx="1">
                  <c:v>33.43</c:v>
                </c:pt>
                <c:pt idx="2">
                  <c:v>32.03</c:v>
                </c:pt>
                <c:pt idx="3">
                  <c:v>29.72</c:v>
                </c:pt>
                <c:pt idx="4">
                  <c:v>28.029999999999902</c:v>
                </c:pt>
              </c:numCache>
            </c:numRef>
          </c:val>
          <c:extLst>
            <c:ext xmlns:c16="http://schemas.microsoft.com/office/drawing/2014/chart" uri="{C3380CC4-5D6E-409C-BE32-E72D297353CC}">
              <c16:uniqueId val="{00000000-1C62-45E0-9025-85398AE4FF31}"/>
            </c:ext>
          </c:extLst>
        </c:ser>
        <c:dLbls>
          <c:showLegendKey val="0"/>
          <c:showVal val="0"/>
          <c:showCatName val="0"/>
          <c:showSerName val="0"/>
          <c:showPercent val="0"/>
          <c:showBubbleSize val="0"/>
        </c:dLbls>
        <c:gapWidth val="219"/>
        <c:overlap val="-27"/>
        <c:axId val="1294120080"/>
        <c:axId val="1294110480"/>
      </c:barChart>
      <c:catAx>
        <c:axId val="1294120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4110480"/>
        <c:crosses val="autoZero"/>
        <c:auto val="1"/>
        <c:lblAlgn val="ctr"/>
        <c:lblOffset val="100"/>
        <c:noMultiLvlLbl val="0"/>
      </c:catAx>
      <c:valAx>
        <c:axId val="1294110480"/>
        <c:scaling>
          <c:orientation val="minMax"/>
        </c:scaling>
        <c:delete val="1"/>
        <c:axPos val="l"/>
        <c:numFmt formatCode="General" sourceLinked="1"/>
        <c:majorTickMark val="none"/>
        <c:minorTickMark val="none"/>
        <c:tickLblPos val="nextTo"/>
        <c:crossAx val="12941200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ED7656-AD62-4C21-8DDD-908C4DEDB9AF}" type="datetimeFigureOut">
              <a:rPr lang="en-IN" smtClean="0"/>
              <a:t>18-06-2024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9B77A2-47C2-4265-B1F3-045853A98DAD}" type="slidenum">
              <a:rPr lang="en-IN" smtClean="0"/>
              <a:t>‹#›</a:t>
            </a:fld>
            <a:endParaRPr lang="en-IN"/>
          </a:p>
        </p:txBody>
      </p:sp>
    </p:spTree>
    <p:extLst>
      <p:ext uri="{BB962C8B-B14F-4D97-AF65-F5344CB8AC3E}">
        <p14:creationId xmlns:p14="http://schemas.microsoft.com/office/powerpoint/2010/main" val="3422281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99B77A2-47C2-4265-B1F3-045853A98DAD}" type="slidenum">
              <a:rPr lang="en-IN" smtClean="0"/>
              <a:t>1</a:t>
            </a:fld>
            <a:endParaRPr lang="en-IN"/>
          </a:p>
        </p:txBody>
      </p:sp>
    </p:spTree>
    <p:extLst>
      <p:ext uri="{BB962C8B-B14F-4D97-AF65-F5344CB8AC3E}">
        <p14:creationId xmlns:p14="http://schemas.microsoft.com/office/powerpoint/2010/main" val="2871175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09C086-46B4-4EB9-AB63-68F69565FE25}" type="datetimeFigureOut">
              <a:rPr lang="en-IN" smtClean="0"/>
              <a:t>18-06-2024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04F5F6-8A47-4F21-8DD6-CC3421648875}"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005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09C086-46B4-4EB9-AB63-68F69565FE25}" type="datetimeFigureOut">
              <a:rPr lang="en-IN" smtClean="0"/>
              <a:t>18-06-2024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04F5F6-8A47-4F21-8DD6-CC3421648875}" type="slidenum">
              <a:rPr lang="en-IN" smtClean="0"/>
              <a:t>‹#›</a:t>
            </a:fld>
            <a:endParaRPr lang="en-IN"/>
          </a:p>
        </p:txBody>
      </p:sp>
    </p:spTree>
    <p:extLst>
      <p:ext uri="{BB962C8B-B14F-4D97-AF65-F5344CB8AC3E}">
        <p14:creationId xmlns:p14="http://schemas.microsoft.com/office/powerpoint/2010/main" val="1487995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09C086-46B4-4EB9-AB63-68F69565FE25}" type="datetimeFigureOut">
              <a:rPr lang="en-IN" smtClean="0"/>
              <a:t>18-06-2024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04F5F6-8A47-4F21-8DD6-CC3421648875}" type="slidenum">
              <a:rPr lang="en-IN" smtClean="0"/>
              <a:t>‹#›</a:t>
            </a:fld>
            <a:endParaRPr lang="en-IN"/>
          </a:p>
        </p:txBody>
      </p:sp>
    </p:spTree>
    <p:extLst>
      <p:ext uri="{BB962C8B-B14F-4D97-AF65-F5344CB8AC3E}">
        <p14:creationId xmlns:p14="http://schemas.microsoft.com/office/powerpoint/2010/main" val="786817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09C086-46B4-4EB9-AB63-68F69565FE25}" type="datetimeFigureOut">
              <a:rPr lang="en-IN" smtClean="0"/>
              <a:t>18-06-2024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04F5F6-8A47-4F21-8DD6-CC3421648875}" type="slidenum">
              <a:rPr lang="en-IN" smtClean="0"/>
              <a:t>‹#›</a:t>
            </a:fld>
            <a:endParaRPr lang="en-IN"/>
          </a:p>
        </p:txBody>
      </p:sp>
    </p:spTree>
    <p:extLst>
      <p:ext uri="{BB962C8B-B14F-4D97-AF65-F5344CB8AC3E}">
        <p14:creationId xmlns:p14="http://schemas.microsoft.com/office/powerpoint/2010/main" val="4228819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09C086-46B4-4EB9-AB63-68F69565FE25}" type="datetimeFigureOut">
              <a:rPr lang="en-IN" smtClean="0"/>
              <a:t>18-06-2024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04F5F6-8A47-4F21-8DD6-CC3421648875}"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87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09C086-46B4-4EB9-AB63-68F69565FE25}" type="datetimeFigureOut">
              <a:rPr lang="en-IN" smtClean="0"/>
              <a:t>18-06-2024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004F5F6-8A47-4F21-8DD6-CC3421648875}" type="slidenum">
              <a:rPr lang="en-IN" smtClean="0"/>
              <a:t>‹#›</a:t>
            </a:fld>
            <a:endParaRPr lang="en-IN"/>
          </a:p>
        </p:txBody>
      </p:sp>
    </p:spTree>
    <p:extLst>
      <p:ext uri="{BB962C8B-B14F-4D97-AF65-F5344CB8AC3E}">
        <p14:creationId xmlns:p14="http://schemas.microsoft.com/office/powerpoint/2010/main" val="3334978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09C086-46B4-4EB9-AB63-68F69565FE25}" type="datetimeFigureOut">
              <a:rPr lang="en-IN" smtClean="0"/>
              <a:t>18-06-2024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004F5F6-8A47-4F21-8DD6-CC3421648875}" type="slidenum">
              <a:rPr lang="en-IN" smtClean="0"/>
              <a:t>‹#›</a:t>
            </a:fld>
            <a:endParaRPr lang="en-IN"/>
          </a:p>
        </p:txBody>
      </p:sp>
    </p:spTree>
    <p:extLst>
      <p:ext uri="{BB962C8B-B14F-4D97-AF65-F5344CB8AC3E}">
        <p14:creationId xmlns:p14="http://schemas.microsoft.com/office/powerpoint/2010/main" val="4045406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09C086-46B4-4EB9-AB63-68F69565FE25}" type="datetimeFigureOut">
              <a:rPr lang="en-IN" smtClean="0"/>
              <a:t>18-06-2024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004F5F6-8A47-4F21-8DD6-CC3421648875}" type="slidenum">
              <a:rPr lang="en-IN" smtClean="0"/>
              <a:t>‹#›</a:t>
            </a:fld>
            <a:endParaRPr lang="en-IN"/>
          </a:p>
        </p:txBody>
      </p:sp>
    </p:spTree>
    <p:extLst>
      <p:ext uri="{BB962C8B-B14F-4D97-AF65-F5344CB8AC3E}">
        <p14:creationId xmlns:p14="http://schemas.microsoft.com/office/powerpoint/2010/main" val="3427086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809C086-46B4-4EB9-AB63-68F69565FE25}" type="datetimeFigureOut">
              <a:rPr lang="en-IN" smtClean="0"/>
              <a:t>18-06-2024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3004F5F6-8A47-4F21-8DD6-CC3421648875}" type="slidenum">
              <a:rPr lang="en-IN" smtClean="0"/>
              <a:t>‹#›</a:t>
            </a:fld>
            <a:endParaRPr lang="en-IN"/>
          </a:p>
        </p:txBody>
      </p:sp>
    </p:spTree>
    <p:extLst>
      <p:ext uri="{BB962C8B-B14F-4D97-AF65-F5344CB8AC3E}">
        <p14:creationId xmlns:p14="http://schemas.microsoft.com/office/powerpoint/2010/main" val="1018382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809C086-46B4-4EB9-AB63-68F69565FE25}" type="datetimeFigureOut">
              <a:rPr lang="en-IN" smtClean="0"/>
              <a:t>18-06-2024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004F5F6-8A47-4F21-8DD6-CC3421648875}" type="slidenum">
              <a:rPr lang="en-IN" smtClean="0"/>
              <a:t>‹#›</a:t>
            </a:fld>
            <a:endParaRPr lang="en-IN"/>
          </a:p>
        </p:txBody>
      </p:sp>
    </p:spTree>
    <p:extLst>
      <p:ext uri="{BB962C8B-B14F-4D97-AF65-F5344CB8AC3E}">
        <p14:creationId xmlns:p14="http://schemas.microsoft.com/office/powerpoint/2010/main" val="2315636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809C086-46B4-4EB9-AB63-68F69565FE25}" type="datetimeFigureOut">
              <a:rPr lang="en-IN" smtClean="0"/>
              <a:t>18-06-2024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004F5F6-8A47-4F21-8DD6-CC3421648875}" type="slidenum">
              <a:rPr lang="en-IN" smtClean="0"/>
              <a:t>‹#›</a:t>
            </a:fld>
            <a:endParaRPr lang="en-IN"/>
          </a:p>
        </p:txBody>
      </p:sp>
    </p:spTree>
    <p:extLst>
      <p:ext uri="{BB962C8B-B14F-4D97-AF65-F5344CB8AC3E}">
        <p14:creationId xmlns:p14="http://schemas.microsoft.com/office/powerpoint/2010/main" val="4103551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809C086-46B4-4EB9-AB63-68F69565FE25}" type="datetimeFigureOut">
              <a:rPr lang="en-IN" smtClean="0"/>
              <a:t>18-06-2024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004F5F6-8A47-4F21-8DD6-CC3421648875}"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765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5B6CD8-479E-74B1-B2B0-3C257DE56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538"/>
            <a:ext cx="12192000" cy="6876173"/>
          </a:xfrm>
          <a:prstGeom prst="rect">
            <a:avLst/>
          </a:prstGeom>
        </p:spPr>
      </p:pic>
      <p:sp>
        <p:nvSpPr>
          <p:cNvPr id="10" name="TextBox 9">
            <a:extLst>
              <a:ext uri="{FF2B5EF4-FFF2-40B4-BE49-F238E27FC236}">
                <a16:creationId xmlns:a16="http://schemas.microsoft.com/office/drawing/2014/main" id="{ACB403C4-5BAF-E44C-E842-12FFAA4C95C4}"/>
              </a:ext>
            </a:extLst>
          </p:cNvPr>
          <p:cNvSpPr txBox="1"/>
          <p:nvPr/>
        </p:nvSpPr>
        <p:spPr>
          <a:xfrm>
            <a:off x="500514" y="1717448"/>
            <a:ext cx="7153977" cy="2712281"/>
          </a:xfrm>
          <a:prstGeom prst="rect">
            <a:avLst/>
          </a:prstGeom>
          <a:noFill/>
        </p:spPr>
        <p:txBody>
          <a:bodyPr wrap="square">
            <a:spAutoFit/>
          </a:bodyPr>
          <a:lstStyle/>
          <a:p>
            <a:pPr algn="ctr">
              <a:lnSpc>
                <a:spcPct val="150000"/>
              </a:lnSpc>
            </a:pPr>
            <a:r>
              <a:rPr lang="en-US" sz="3200" dirty="0">
                <a:latin typeface="Times New Roman"/>
              </a:rPr>
              <a:t>Research Project</a:t>
            </a:r>
          </a:p>
          <a:p>
            <a:pPr algn="ctr"/>
            <a:r>
              <a:rPr lang="en-US" sz="3200" dirty="0">
                <a:latin typeface="Times New Roman"/>
              </a:rPr>
              <a:t>ON </a:t>
            </a:r>
          </a:p>
          <a:p>
            <a:pPr algn="ctr">
              <a:lnSpc>
                <a:spcPct val="150000"/>
              </a:lnSpc>
            </a:pPr>
            <a:r>
              <a:rPr lang="en-US" sz="3200" dirty="0">
                <a:latin typeface="Times New Roman"/>
              </a:rPr>
              <a:t>VIDEO GAME SALES DATA </a:t>
            </a:r>
          </a:p>
          <a:p>
            <a:pPr algn="ctr">
              <a:lnSpc>
                <a:spcPct val="150000"/>
              </a:lnSpc>
            </a:pPr>
            <a:endParaRPr lang="en-US" sz="3200" dirty="0">
              <a:latin typeface="Times New Roman"/>
            </a:endParaRPr>
          </a:p>
        </p:txBody>
      </p:sp>
      <p:sp>
        <p:nvSpPr>
          <p:cNvPr id="14" name="TextBox 13">
            <a:extLst>
              <a:ext uri="{FF2B5EF4-FFF2-40B4-BE49-F238E27FC236}">
                <a16:creationId xmlns:a16="http://schemas.microsoft.com/office/drawing/2014/main" id="{3102EB9F-D1C6-F06B-F0EA-99C2E343FCF5}"/>
              </a:ext>
            </a:extLst>
          </p:cNvPr>
          <p:cNvSpPr txBox="1"/>
          <p:nvPr/>
        </p:nvSpPr>
        <p:spPr>
          <a:xfrm>
            <a:off x="980574" y="4215976"/>
            <a:ext cx="6193856" cy="560025"/>
          </a:xfrm>
          <a:prstGeom prst="rect">
            <a:avLst/>
          </a:prstGeom>
          <a:noFill/>
        </p:spPr>
        <p:txBody>
          <a:bodyPr wrap="square">
            <a:spAutoFit/>
          </a:bodyPr>
          <a:lstStyle/>
          <a:p>
            <a:pPr algn="ctr">
              <a:lnSpc>
                <a:spcPts val="4339"/>
              </a:lnSpc>
            </a:pPr>
            <a:r>
              <a:rPr lang="en-US" sz="1800" dirty="0">
                <a:latin typeface="Times New Roman"/>
              </a:rPr>
              <a:t>Analyzing Trends and Insights</a:t>
            </a:r>
          </a:p>
        </p:txBody>
      </p:sp>
      <p:sp>
        <p:nvSpPr>
          <p:cNvPr id="16" name="TextBox 15">
            <a:extLst>
              <a:ext uri="{FF2B5EF4-FFF2-40B4-BE49-F238E27FC236}">
                <a16:creationId xmlns:a16="http://schemas.microsoft.com/office/drawing/2014/main" id="{087F67B1-BB49-1958-BFFA-61938035A32C}"/>
              </a:ext>
            </a:extLst>
          </p:cNvPr>
          <p:cNvSpPr txBox="1"/>
          <p:nvPr/>
        </p:nvSpPr>
        <p:spPr>
          <a:xfrm>
            <a:off x="836195" y="4797607"/>
            <a:ext cx="6193856" cy="1133965"/>
          </a:xfrm>
          <a:prstGeom prst="rect">
            <a:avLst/>
          </a:prstGeom>
          <a:noFill/>
        </p:spPr>
        <p:txBody>
          <a:bodyPr wrap="square">
            <a:spAutoFit/>
          </a:bodyPr>
          <a:lstStyle/>
          <a:p>
            <a:pPr algn="ctr">
              <a:lnSpc>
                <a:spcPct val="150000"/>
              </a:lnSpc>
            </a:pPr>
            <a:r>
              <a:rPr lang="en-US" sz="2400" dirty="0">
                <a:latin typeface="Times New Roman"/>
              </a:rPr>
              <a:t>By</a:t>
            </a:r>
          </a:p>
          <a:p>
            <a:pPr algn="ctr">
              <a:lnSpc>
                <a:spcPct val="150000"/>
              </a:lnSpc>
              <a:spcBef>
                <a:spcPct val="0"/>
              </a:spcBef>
            </a:pPr>
            <a:r>
              <a:rPr lang="en-US" sz="2400" dirty="0">
                <a:latin typeface="Times New Roman"/>
              </a:rPr>
              <a:t>Thejaswini k Lamani</a:t>
            </a:r>
          </a:p>
        </p:txBody>
      </p:sp>
    </p:spTree>
    <p:extLst>
      <p:ext uri="{BB962C8B-B14F-4D97-AF65-F5344CB8AC3E}">
        <p14:creationId xmlns:p14="http://schemas.microsoft.com/office/powerpoint/2010/main" val="4148958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654004-8713-490F-C59E-392A18642ECA}"/>
              </a:ext>
            </a:extLst>
          </p:cNvPr>
          <p:cNvSpPr txBox="1"/>
          <p:nvPr/>
        </p:nvSpPr>
        <p:spPr>
          <a:xfrm>
            <a:off x="660654" y="970078"/>
            <a:ext cx="8529066" cy="614079"/>
          </a:xfrm>
          <a:prstGeom prst="rect">
            <a:avLst/>
          </a:prstGeom>
          <a:noFill/>
        </p:spPr>
        <p:txBody>
          <a:bodyPr wrap="square">
            <a:spAutoFit/>
          </a:bodyPr>
          <a:lstStyle/>
          <a:p>
            <a:pPr marL="734069" lvl="1" indent="-367035" algn="l">
              <a:lnSpc>
                <a:spcPts val="4760"/>
              </a:lnSpc>
              <a:buFont typeface="Arial"/>
              <a:buChar char="•"/>
            </a:pPr>
            <a:r>
              <a:rPr lang="en-US" sz="2000" dirty="0">
                <a:latin typeface="Times New Roman"/>
              </a:rPr>
              <a:t>Here are the Top 5 games  by Global  Sales for Each Genre</a:t>
            </a:r>
          </a:p>
        </p:txBody>
      </p:sp>
      <p:sp>
        <p:nvSpPr>
          <p:cNvPr id="6" name="Freeform 12">
            <a:extLst>
              <a:ext uri="{FF2B5EF4-FFF2-40B4-BE49-F238E27FC236}">
                <a16:creationId xmlns:a16="http://schemas.microsoft.com/office/drawing/2014/main" id="{36C42566-4A02-7ED5-2345-4444FDB71764}"/>
              </a:ext>
            </a:extLst>
          </p:cNvPr>
          <p:cNvSpPr/>
          <p:nvPr/>
        </p:nvSpPr>
        <p:spPr>
          <a:xfrm>
            <a:off x="1394834" y="2029912"/>
            <a:ext cx="5399158" cy="3401624"/>
          </a:xfrm>
          <a:custGeom>
            <a:avLst/>
            <a:gdLst/>
            <a:ahLst/>
            <a:cxnLst/>
            <a:rect l="l" t="t" r="r" b="b"/>
            <a:pathLst>
              <a:path w="10941818" h="4449567">
                <a:moveTo>
                  <a:pt x="0" y="0"/>
                </a:moveTo>
                <a:lnTo>
                  <a:pt x="10941818" y="0"/>
                </a:lnTo>
                <a:lnTo>
                  <a:pt x="10941818" y="4449567"/>
                </a:lnTo>
                <a:lnTo>
                  <a:pt x="0" y="4449567"/>
                </a:lnTo>
                <a:lnTo>
                  <a:pt x="0" y="0"/>
                </a:lnTo>
                <a:close/>
              </a:path>
            </a:pathLst>
          </a:custGeom>
          <a:blipFill>
            <a:blip r:embed="rId2"/>
            <a:stretch>
              <a:fillRect/>
            </a:stretch>
          </a:blipFill>
        </p:spPr>
        <p:txBody>
          <a:bodyPr/>
          <a:lstStyle/>
          <a:p>
            <a:endParaRPr lang="en-IN" dirty="0"/>
          </a:p>
        </p:txBody>
      </p:sp>
      <p:sp>
        <p:nvSpPr>
          <p:cNvPr id="7" name="Freeform 13">
            <a:extLst>
              <a:ext uri="{FF2B5EF4-FFF2-40B4-BE49-F238E27FC236}">
                <a16:creationId xmlns:a16="http://schemas.microsoft.com/office/drawing/2014/main" id="{3A31460E-29EC-63CF-2962-E433005473D6}"/>
              </a:ext>
            </a:extLst>
          </p:cNvPr>
          <p:cNvSpPr/>
          <p:nvPr/>
        </p:nvSpPr>
        <p:spPr>
          <a:xfrm>
            <a:off x="6962807" y="2029912"/>
            <a:ext cx="4110577" cy="3109015"/>
          </a:xfrm>
          <a:custGeom>
            <a:avLst/>
            <a:gdLst/>
            <a:ahLst/>
            <a:cxnLst/>
            <a:rect l="l" t="t" r="r" b="b"/>
            <a:pathLst>
              <a:path w="5275785" h="3111819">
                <a:moveTo>
                  <a:pt x="0" y="0"/>
                </a:moveTo>
                <a:lnTo>
                  <a:pt x="5275785" y="0"/>
                </a:lnTo>
                <a:lnTo>
                  <a:pt x="5275785" y="3111819"/>
                </a:lnTo>
                <a:lnTo>
                  <a:pt x="0" y="3111819"/>
                </a:lnTo>
                <a:lnTo>
                  <a:pt x="0" y="0"/>
                </a:lnTo>
                <a:close/>
              </a:path>
            </a:pathLst>
          </a:custGeom>
          <a:blipFill>
            <a:blip r:embed="rId3"/>
            <a:stretch>
              <a:fillRect/>
            </a:stretch>
          </a:blipFill>
        </p:spPr>
      </p:sp>
    </p:spTree>
    <p:extLst>
      <p:ext uri="{BB962C8B-B14F-4D97-AF65-F5344CB8AC3E}">
        <p14:creationId xmlns:p14="http://schemas.microsoft.com/office/powerpoint/2010/main" val="1684312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D910B404-04C0-9204-1F95-4F6345D0EE9B}"/>
              </a:ext>
            </a:extLst>
          </p:cNvPr>
          <p:cNvGraphicFramePr>
            <a:graphicFrameLocks/>
          </p:cNvGraphicFramePr>
          <p:nvPr>
            <p:extLst>
              <p:ext uri="{D42A27DB-BD31-4B8C-83A1-F6EECF244321}">
                <p14:modId xmlns:p14="http://schemas.microsoft.com/office/powerpoint/2010/main" val="3874270808"/>
              </p:ext>
            </p:extLst>
          </p:nvPr>
        </p:nvGraphicFramePr>
        <p:xfrm>
          <a:off x="1463040" y="1742173"/>
          <a:ext cx="8220456" cy="455274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6D1538FD-931B-103B-3FEA-0A1F5682F2CE}"/>
              </a:ext>
            </a:extLst>
          </p:cNvPr>
          <p:cNvSpPr txBox="1"/>
          <p:nvPr/>
        </p:nvSpPr>
        <p:spPr>
          <a:xfrm>
            <a:off x="1008126" y="1042416"/>
            <a:ext cx="8017002" cy="614079"/>
          </a:xfrm>
          <a:prstGeom prst="rect">
            <a:avLst/>
          </a:prstGeom>
          <a:noFill/>
        </p:spPr>
        <p:txBody>
          <a:bodyPr wrap="square">
            <a:spAutoFit/>
          </a:bodyPr>
          <a:lstStyle/>
          <a:p>
            <a:pPr marL="734069" lvl="1" indent="-367035" algn="l">
              <a:lnSpc>
                <a:spcPts val="4760"/>
              </a:lnSpc>
              <a:buFont typeface="Arial"/>
              <a:buChar char="•"/>
            </a:pPr>
            <a:r>
              <a:rPr lang="en-US" sz="2000" dirty="0">
                <a:latin typeface="Times New Roman"/>
              </a:rPr>
              <a:t>Here are the Top 5 games  by Global  Sales for Each Genre</a:t>
            </a:r>
          </a:p>
        </p:txBody>
      </p:sp>
    </p:spTree>
    <p:extLst>
      <p:ext uri="{BB962C8B-B14F-4D97-AF65-F5344CB8AC3E}">
        <p14:creationId xmlns:p14="http://schemas.microsoft.com/office/powerpoint/2010/main" val="156865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66D5F0-76FB-B21C-9AD0-7A6241130D67}"/>
              </a:ext>
            </a:extLst>
          </p:cNvPr>
          <p:cNvSpPr txBox="1"/>
          <p:nvPr/>
        </p:nvSpPr>
        <p:spPr>
          <a:xfrm>
            <a:off x="555739" y="1146028"/>
            <a:ext cx="10540746" cy="1229632"/>
          </a:xfrm>
          <a:prstGeom prst="rect">
            <a:avLst/>
          </a:prstGeom>
          <a:noFill/>
        </p:spPr>
        <p:txBody>
          <a:bodyPr wrap="square">
            <a:spAutoFit/>
          </a:bodyPr>
          <a:lstStyle/>
          <a:p>
            <a:pPr marL="734059" lvl="1" indent="-367030" algn="l">
              <a:lnSpc>
                <a:spcPts val="4759"/>
              </a:lnSpc>
              <a:buFont typeface="Arial"/>
              <a:buChar char="•"/>
            </a:pPr>
            <a:r>
              <a:rPr lang="en-US" sz="2000" dirty="0">
                <a:latin typeface="Times New Roman"/>
              </a:rPr>
              <a:t>Which publisher has the highest average global sales for games released after 2000?</a:t>
            </a:r>
          </a:p>
          <a:p>
            <a:pPr algn="ctr">
              <a:lnSpc>
                <a:spcPts val="4759"/>
              </a:lnSpc>
            </a:pPr>
            <a:endParaRPr lang="en-US" sz="2000" dirty="0">
              <a:latin typeface="Times New Roman"/>
            </a:endParaRPr>
          </a:p>
        </p:txBody>
      </p:sp>
      <p:sp>
        <p:nvSpPr>
          <p:cNvPr id="6" name="Freeform 2">
            <a:extLst>
              <a:ext uri="{FF2B5EF4-FFF2-40B4-BE49-F238E27FC236}">
                <a16:creationId xmlns:a16="http://schemas.microsoft.com/office/drawing/2014/main" id="{2A687BA3-78C2-8BB6-FB41-F48D4F979F03}"/>
              </a:ext>
            </a:extLst>
          </p:cNvPr>
          <p:cNvSpPr/>
          <p:nvPr/>
        </p:nvSpPr>
        <p:spPr>
          <a:xfrm>
            <a:off x="7315200" y="2375660"/>
            <a:ext cx="4133849" cy="3139314"/>
          </a:xfrm>
          <a:custGeom>
            <a:avLst/>
            <a:gdLst/>
            <a:ahLst/>
            <a:cxnLst/>
            <a:rect l="l" t="t" r="r" b="b"/>
            <a:pathLst>
              <a:path w="8067764" h="2667166">
                <a:moveTo>
                  <a:pt x="0" y="0"/>
                </a:moveTo>
                <a:lnTo>
                  <a:pt x="8067764" y="0"/>
                </a:lnTo>
                <a:lnTo>
                  <a:pt x="8067764" y="2667166"/>
                </a:lnTo>
                <a:lnTo>
                  <a:pt x="0" y="2667166"/>
                </a:lnTo>
                <a:lnTo>
                  <a:pt x="0" y="0"/>
                </a:lnTo>
                <a:close/>
              </a:path>
            </a:pathLst>
          </a:custGeom>
          <a:blipFill>
            <a:blip r:embed="rId2"/>
            <a:stretch>
              <a:fillRect/>
            </a:stretch>
          </a:blipFill>
        </p:spPr>
        <p:txBody>
          <a:bodyPr/>
          <a:lstStyle/>
          <a:p>
            <a:endParaRPr lang="en-IN" dirty="0"/>
          </a:p>
        </p:txBody>
      </p:sp>
      <p:sp>
        <p:nvSpPr>
          <p:cNvPr id="7" name="Freeform 12">
            <a:extLst>
              <a:ext uri="{FF2B5EF4-FFF2-40B4-BE49-F238E27FC236}">
                <a16:creationId xmlns:a16="http://schemas.microsoft.com/office/drawing/2014/main" id="{09B9419B-FC0F-1462-879A-C56027A64FAA}"/>
              </a:ext>
            </a:extLst>
          </p:cNvPr>
          <p:cNvSpPr/>
          <p:nvPr/>
        </p:nvSpPr>
        <p:spPr>
          <a:xfrm>
            <a:off x="1234440" y="2375660"/>
            <a:ext cx="5242560" cy="3453639"/>
          </a:xfrm>
          <a:custGeom>
            <a:avLst/>
            <a:gdLst/>
            <a:ahLst/>
            <a:cxnLst/>
            <a:rect l="l" t="t" r="r" b="b"/>
            <a:pathLst>
              <a:path w="13515852" h="5004213">
                <a:moveTo>
                  <a:pt x="0" y="0"/>
                </a:moveTo>
                <a:lnTo>
                  <a:pt x="13515853" y="0"/>
                </a:lnTo>
                <a:lnTo>
                  <a:pt x="13515853" y="5004213"/>
                </a:lnTo>
                <a:lnTo>
                  <a:pt x="0" y="5004213"/>
                </a:lnTo>
                <a:lnTo>
                  <a:pt x="0" y="0"/>
                </a:lnTo>
                <a:close/>
              </a:path>
            </a:pathLst>
          </a:custGeom>
          <a:blipFill>
            <a:blip r:embed="rId3"/>
            <a:stretch>
              <a:fillRect l="-585" t="-2169" r="-453"/>
            </a:stretch>
          </a:blipFill>
        </p:spPr>
        <p:txBody>
          <a:bodyPr/>
          <a:lstStyle/>
          <a:p>
            <a:endParaRPr lang="en-IN" dirty="0"/>
          </a:p>
        </p:txBody>
      </p:sp>
    </p:spTree>
    <p:extLst>
      <p:ext uri="{BB962C8B-B14F-4D97-AF65-F5344CB8AC3E}">
        <p14:creationId xmlns:p14="http://schemas.microsoft.com/office/powerpoint/2010/main" val="541148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24AE71AF-0F5C-2F19-0B10-219AA72F4D82}"/>
              </a:ext>
            </a:extLst>
          </p:cNvPr>
          <p:cNvGraphicFramePr>
            <a:graphicFrameLocks/>
          </p:cNvGraphicFramePr>
          <p:nvPr>
            <p:extLst>
              <p:ext uri="{D42A27DB-BD31-4B8C-83A1-F6EECF244321}">
                <p14:modId xmlns:p14="http://schemas.microsoft.com/office/powerpoint/2010/main" val="3847972876"/>
              </p:ext>
            </p:extLst>
          </p:nvPr>
        </p:nvGraphicFramePr>
        <p:xfrm>
          <a:off x="1124712" y="1499616"/>
          <a:ext cx="9636332" cy="46177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5181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DF546A-33D4-FC38-AFF9-A800370D39B4}"/>
              </a:ext>
            </a:extLst>
          </p:cNvPr>
          <p:cNvSpPr txBox="1"/>
          <p:nvPr/>
        </p:nvSpPr>
        <p:spPr>
          <a:xfrm>
            <a:off x="237744" y="786793"/>
            <a:ext cx="10844784" cy="694677"/>
          </a:xfrm>
          <a:prstGeom prst="rect">
            <a:avLst/>
          </a:prstGeom>
          <a:noFill/>
        </p:spPr>
        <p:txBody>
          <a:bodyPr wrap="square">
            <a:spAutoFit/>
          </a:bodyPr>
          <a:lstStyle/>
          <a:p>
            <a:pPr marL="885176" lvl="1" indent="-442588" algn="l">
              <a:lnSpc>
                <a:spcPts val="5739"/>
              </a:lnSpc>
              <a:buFont typeface="Arial"/>
              <a:buChar char="•"/>
            </a:pPr>
            <a:r>
              <a:rPr lang="en-US" sz="2000" dirty="0">
                <a:latin typeface="Times New Roman"/>
              </a:rPr>
              <a:t>Which game has the largest difference in sales between North America and Europe?</a:t>
            </a:r>
          </a:p>
        </p:txBody>
      </p:sp>
      <p:pic>
        <p:nvPicPr>
          <p:cNvPr id="10" name="Picture 9">
            <a:extLst>
              <a:ext uri="{FF2B5EF4-FFF2-40B4-BE49-F238E27FC236}">
                <a16:creationId xmlns:a16="http://schemas.microsoft.com/office/drawing/2014/main" id="{05D7491A-1B1F-2A4C-3475-2156B9B1F3B5}"/>
              </a:ext>
            </a:extLst>
          </p:cNvPr>
          <p:cNvPicPr>
            <a:picLocks noChangeAspect="1"/>
          </p:cNvPicPr>
          <p:nvPr/>
        </p:nvPicPr>
        <p:blipFill>
          <a:blip r:embed="rId2"/>
          <a:stretch>
            <a:fillRect/>
          </a:stretch>
        </p:blipFill>
        <p:spPr>
          <a:xfrm>
            <a:off x="6991350" y="2993457"/>
            <a:ext cx="4667901" cy="2553921"/>
          </a:xfrm>
          <a:prstGeom prst="rect">
            <a:avLst/>
          </a:prstGeom>
        </p:spPr>
      </p:pic>
      <p:pic>
        <p:nvPicPr>
          <p:cNvPr id="12" name="Picture 11">
            <a:extLst>
              <a:ext uri="{FF2B5EF4-FFF2-40B4-BE49-F238E27FC236}">
                <a16:creationId xmlns:a16="http://schemas.microsoft.com/office/drawing/2014/main" id="{3EDC1699-A1CF-1087-8FB3-1ECD0B312961}"/>
              </a:ext>
            </a:extLst>
          </p:cNvPr>
          <p:cNvPicPr>
            <a:picLocks noChangeAspect="1"/>
          </p:cNvPicPr>
          <p:nvPr/>
        </p:nvPicPr>
        <p:blipFill>
          <a:blip r:embed="rId3"/>
          <a:stretch>
            <a:fillRect/>
          </a:stretch>
        </p:blipFill>
        <p:spPr>
          <a:xfrm>
            <a:off x="1094552" y="2342753"/>
            <a:ext cx="5896798" cy="2912641"/>
          </a:xfrm>
          <a:prstGeom prst="rect">
            <a:avLst/>
          </a:prstGeom>
        </p:spPr>
      </p:pic>
    </p:spTree>
    <p:extLst>
      <p:ext uri="{BB962C8B-B14F-4D97-AF65-F5344CB8AC3E}">
        <p14:creationId xmlns:p14="http://schemas.microsoft.com/office/powerpoint/2010/main" val="3650898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BE656AAF-AB53-2A52-965C-C2BA2218792B}"/>
              </a:ext>
            </a:extLst>
          </p:cNvPr>
          <p:cNvGraphicFramePr>
            <a:graphicFrameLocks/>
          </p:cNvGraphicFramePr>
          <p:nvPr>
            <p:extLst>
              <p:ext uri="{D42A27DB-BD31-4B8C-83A1-F6EECF244321}">
                <p14:modId xmlns:p14="http://schemas.microsoft.com/office/powerpoint/2010/main" val="231132248"/>
              </p:ext>
            </p:extLst>
          </p:nvPr>
        </p:nvGraphicFramePr>
        <p:xfrm>
          <a:off x="2714323" y="2002055"/>
          <a:ext cx="6333423" cy="370572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50271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9CF28B-F907-23DA-15C1-FCA18F10B1D8}"/>
              </a:ext>
            </a:extLst>
          </p:cNvPr>
          <p:cNvSpPr txBox="1"/>
          <p:nvPr/>
        </p:nvSpPr>
        <p:spPr>
          <a:xfrm>
            <a:off x="660653" y="1107238"/>
            <a:ext cx="11640433" cy="614079"/>
          </a:xfrm>
          <a:prstGeom prst="rect">
            <a:avLst/>
          </a:prstGeom>
          <a:noFill/>
        </p:spPr>
        <p:txBody>
          <a:bodyPr wrap="square">
            <a:spAutoFit/>
          </a:bodyPr>
          <a:lstStyle/>
          <a:p>
            <a:pPr marL="734051" lvl="1" indent="-367026" algn="l">
              <a:lnSpc>
                <a:spcPts val="4759"/>
              </a:lnSpc>
              <a:buFont typeface="Arial"/>
              <a:buChar char="•"/>
            </a:pPr>
            <a:r>
              <a:rPr lang="en-US" sz="2000" dirty="0">
                <a:latin typeface="Times New Roman"/>
              </a:rPr>
              <a:t>What are the total sales for each genre across all regions, and which genre has the highest sales?</a:t>
            </a:r>
          </a:p>
        </p:txBody>
      </p:sp>
      <p:sp>
        <p:nvSpPr>
          <p:cNvPr id="6" name="Freeform 2">
            <a:extLst>
              <a:ext uri="{FF2B5EF4-FFF2-40B4-BE49-F238E27FC236}">
                <a16:creationId xmlns:a16="http://schemas.microsoft.com/office/drawing/2014/main" id="{278AF07B-E2A4-E834-EBE8-603E77B07075}"/>
              </a:ext>
            </a:extLst>
          </p:cNvPr>
          <p:cNvSpPr/>
          <p:nvPr/>
        </p:nvSpPr>
        <p:spPr>
          <a:xfrm>
            <a:off x="8202418" y="2531326"/>
            <a:ext cx="3428750" cy="2790482"/>
          </a:xfrm>
          <a:custGeom>
            <a:avLst/>
            <a:gdLst/>
            <a:ahLst/>
            <a:cxnLst/>
            <a:rect l="l" t="t" r="r" b="b"/>
            <a:pathLst>
              <a:path w="5574012" h="3150650">
                <a:moveTo>
                  <a:pt x="0" y="0"/>
                </a:moveTo>
                <a:lnTo>
                  <a:pt x="5574013" y="0"/>
                </a:lnTo>
                <a:lnTo>
                  <a:pt x="5574013" y="3150650"/>
                </a:lnTo>
                <a:lnTo>
                  <a:pt x="0" y="3150650"/>
                </a:lnTo>
                <a:lnTo>
                  <a:pt x="0" y="0"/>
                </a:lnTo>
                <a:close/>
              </a:path>
            </a:pathLst>
          </a:custGeom>
          <a:blipFill>
            <a:blip r:embed="rId2"/>
            <a:stretch>
              <a:fillRect l="-3983" r="-3983"/>
            </a:stretch>
          </a:blipFill>
        </p:spPr>
        <p:txBody>
          <a:bodyPr/>
          <a:lstStyle/>
          <a:p>
            <a:endParaRPr lang="en-IN" dirty="0"/>
          </a:p>
        </p:txBody>
      </p:sp>
      <p:sp>
        <p:nvSpPr>
          <p:cNvPr id="7" name="Freeform 11">
            <a:extLst>
              <a:ext uri="{FF2B5EF4-FFF2-40B4-BE49-F238E27FC236}">
                <a16:creationId xmlns:a16="http://schemas.microsoft.com/office/drawing/2014/main" id="{8B9910F6-2675-6ED1-8C6E-0D4D9A5FA154}"/>
              </a:ext>
            </a:extLst>
          </p:cNvPr>
          <p:cNvSpPr/>
          <p:nvPr/>
        </p:nvSpPr>
        <p:spPr>
          <a:xfrm>
            <a:off x="1104900" y="2195628"/>
            <a:ext cx="6305549" cy="3405072"/>
          </a:xfrm>
          <a:custGeom>
            <a:avLst/>
            <a:gdLst/>
            <a:ahLst/>
            <a:cxnLst/>
            <a:rect l="l" t="t" r="r" b="b"/>
            <a:pathLst>
              <a:path w="10813275" h="3883838">
                <a:moveTo>
                  <a:pt x="0" y="0"/>
                </a:moveTo>
                <a:lnTo>
                  <a:pt x="10813274" y="0"/>
                </a:lnTo>
                <a:lnTo>
                  <a:pt x="10813274" y="3883837"/>
                </a:lnTo>
                <a:lnTo>
                  <a:pt x="0" y="3883837"/>
                </a:lnTo>
                <a:lnTo>
                  <a:pt x="0" y="0"/>
                </a:lnTo>
                <a:close/>
              </a:path>
            </a:pathLst>
          </a:custGeom>
          <a:blipFill>
            <a:blip r:embed="rId3"/>
            <a:stretch>
              <a:fillRect/>
            </a:stretch>
          </a:blipFill>
        </p:spPr>
        <p:txBody>
          <a:bodyPr/>
          <a:lstStyle/>
          <a:p>
            <a:endParaRPr lang="en-IN" dirty="0"/>
          </a:p>
        </p:txBody>
      </p:sp>
    </p:spTree>
    <p:extLst>
      <p:ext uri="{BB962C8B-B14F-4D97-AF65-F5344CB8AC3E}">
        <p14:creationId xmlns:p14="http://schemas.microsoft.com/office/powerpoint/2010/main" val="647703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B2152702-AF45-0B70-EA08-87BCD4DDD3F0}"/>
              </a:ext>
            </a:extLst>
          </p:cNvPr>
          <p:cNvGraphicFramePr>
            <a:graphicFrameLocks/>
          </p:cNvGraphicFramePr>
          <p:nvPr>
            <p:extLst>
              <p:ext uri="{D42A27DB-BD31-4B8C-83A1-F6EECF244321}">
                <p14:modId xmlns:p14="http://schemas.microsoft.com/office/powerpoint/2010/main" val="2532052420"/>
              </p:ext>
            </p:extLst>
          </p:nvPr>
        </p:nvGraphicFramePr>
        <p:xfrm>
          <a:off x="2442411" y="2297611"/>
          <a:ext cx="6932596" cy="366042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7732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D332CD-CA32-9323-2629-09E467670A77}"/>
              </a:ext>
            </a:extLst>
          </p:cNvPr>
          <p:cNvSpPr txBox="1"/>
          <p:nvPr/>
        </p:nvSpPr>
        <p:spPr>
          <a:xfrm>
            <a:off x="410998" y="1222409"/>
            <a:ext cx="10996021" cy="1237262"/>
          </a:xfrm>
          <a:prstGeom prst="rect">
            <a:avLst/>
          </a:prstGeom>
          <a:noFill/>
        </p:spPr>
        <p:txBody>
          <a:bodyPr wrap="square">
            <a:spAutoFit/>
          </a:bodyPr>
          <a:lstStyle/>
          <a:p>
            <a:pPr marL="734051" lvl="1" indent="-367026" algn="l">
              <a:lnSpc>
                <a:spcPts val="4759"/>
              </a:lnSpc>
              <a:buFont typeface="Arial"/>
              <a:buChar char="•"/>
            </a:pPr>
            <a:r>
              <a:rPr lang="en-US" sz="2000" dirty="0">
                <a:latin typeface="Canva Sans"/>
              </a:rPr>
              <a:t>Which year had the highest number of game releases, and what are the top 5 games by global sales from that year?</a:t>
            </a:r>
          </a:p>
        </p:txBody>
      </p:sp>
      <p:pic>
        <p:nvPicPr>
          <p:cNvPr id="10" name="Picture 9">
            <a:extLst>
              <a:ext uri="{FF2B5EF4-FFF2-40B4-BE49-F238E27FC236}">
                <a16:creationId xmlns:a16="http://schemas.microsoft.com/office/drawing/2014/main" id="{0A09A478-8A4B-CD31-FA19-AA90B179DC51}"/>
              </a:ext>
            </a:extLst>
          </p:cNvPr>
          <p:cNvPicPr>
            <a:picLocks noChangeAspect="1"/>
          </p:cNvPicPr>
          <p:nvPr/>
        </p:nvPicPr>
        <p:blipFill>
          <a:blip r:embed="rId2"/>
          <a:stretch>
            <a:fillRect/>
          </a:stretch>
        </p:blipFill>
        <p:spPr>
          <a:xfrm>
            <a:off x="784981" y="2885193"/>
            <a:ext cx="6801799" cy="2750398"/>
          </a:xfrm>
          <a:prstGeom prst="rect">
            <a:avLst/>
          </a:prstGeom>
        </p:spPr>
      </p:pic>
      <p:pic>
        <p:nvPicPr>
          <p:cNvPr id="12" name="Picture 11">
            <a:extLst>
              <a:ext uri="{FF2B5EF4-FFF2-40B4-BE49-F238E27FC236}">
                <a16:creationId xmlns:a16="http://schemas.microsoft.com/office/drawing/2014/main" id="{D434AEC0-550B-8238-8DA9-300685DD0EDA}"/>
              </a:ext>
            </a:extLst>
          </p:cNvPr>
          <p:cNvPicPr>
            <a:picLocks noChangeAspect="1"/>
          </p:cNvPicPr>
          <p:nvPr/>
        </p:nvPicPr>
        <p:blipFill>
          <a:blip r:embed="rId3"/>
          <a:stretch>
            <a:fillRect/>
          </a:stretch>
        </p:blipFill>
        <p:spPr>
          <a:xfrm>
            <a:off x="8341555" y="2674064"/>
            <a:ext cx="3247261" cy="2961527"/>
          </a:xfrm>
          <a:prstGeom prst="rect">
            <a:avLst/>
          </a:prstGeom>
        </p:spPr>
      </p:pic>
    </p:spTree>
    <p:extLst>
      <p:ext uri="{BB962C8B-B14F-4D97-AF65-F5344CB8AC3E}">
        <p14:creationId xmlns:p14="http://schemas.microsoft.com/office/powerpoint/2010/main" val="3057349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7C876E14-3BF6-6CD7-2BC1-7C5106E9AA53}"/>
              </a:ext>
            </a:extLst>
          </p:cNvPr>
          <p:cNvGraphicFramePr>
            <a:graphicFrameLocks/>
          </p:cNvGraphicFramePr>
          <p:nvPr>
            <p:extLst>
              <p:ext uri="{D42A27DB-BD31-4B8C-83A1-F6EECF244321}">
                <p14:modId xmlns:p14="http://schemas.microsoft.com/office/powerpoint/2010/main" val="2653377568"/>
              </p:ext>
            </p:extLst>
          </p:nvPr>
        </p:nvGraphicFramePr>
        <p:xfrm>
          <a:off x="2492943" y="2057399"/>
          <a:ext cx="7074569" cy="390063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10249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a:extLst>
              <a:ext uri="{FF2B5EF4-FFF2-40B4-BE49-F238E27FC236}">
                <a16:creationId xmlns:a16="http://schemas.microsoft.com/office/drawing/2014/main" id="{1025B749-2692-2AF2-61AA-AB98AD5D2214}"/>
              </a:ext>
            </a:extLst>
          </p:cNvPr>
          <p:cNvGrpSpPr/>
          <p:nvPr/>
        </p:nvGrpSpPr>
        <p:grpSpPr>
          <a:xfrm>
            <a:off x="7424928" y="1179508"/>
            <a:ext cx="4849368" cy="4727515"/>
            <a:chOff x="0" y="0"/>
            <a:chExt cx="6350000" cy="5740400"/>
          </a:xfrm>
        </p:grpSpPr>
        <p:sp>
          <p:nvSpPr>
            <p:cNvPr id="8" name="Freeform 5">
              <a:extLst>
                <a:ext uri="{FF2B5EF4-FFF2-40B4-BE49-F238E27FC236}">
                  <a16:creationId xmlns:a16="http://schemas.microsoft.com/office/drawing/2014/main" id="{62E850D3-352C-4021-6421-0823E1D77388}"/>
                </a:ext>
              </a:extLst>
            </p:cNvPr>
            <p:cNvSpPr/>
            <p:nvPr/>
          </p:nvSpPr>
          <p:spPr>
            <a:xfrm>
              <a:off x="0" y="0"/>
              <a:ext cx="6351270" cy="5741670"/>
            </a:xfrm>
            <a:custGeom>
              <a:avLst/>
              <a:gdLst/>
              <a:ahLst/>
              <a:cxnLst/>
              <a:rect l="l" t="t" r="r" b="b"/>
              <a:pathLst>
                <a:path w="6351270" h="57416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2"/>
              <a:stretch>
                <a:fillRect r="-35602"/>
              </a:stretch>
            </a:blipFill>
          </p:spPr>
        </p:sp>
      </p:grpSp>
      <p:sp>
        <p:nvSpPr>
          <p:cNvPr id="9" name="Freeform 10">
            <a:extLst>
              <a:ext uri="{FF2B5EF4-FFF2-40B4-BE49-F238E27FC236}">
                <a16:creationId xmlns:a16="http://schemas.microsoft.com/office/drawing/2014/main" id="{240E980D-BD48-6F38-CD72-1D406FAE9421}"/>
              </a:ext>
            </a:extLst>
          </p:cNvPr>
          <p:cNvSpPr/>
          <p:nvPr/>
        </p:nvSpPr>
        <p:spPr>
          <a:xfrm rot="20753091">
            <a:off x="8641937" y="4143685"/>
            <a:ext cx="2416320" cy="2024530"/>
          </a:xfrm>
          <a:custGeom>
            <a:avLst/>
            <a:gdLst/>
            <a:ahLst/>
            <a:cxnLst/>
            <a:rect l="l" t="t" r="r" b="b"/>
            <a:pathLst>
              <a:path w="3943356" h="3583524">
                <a:moveTo>
                  <a:pt x="0" y="0"/>
                </a:moveTo>
                <a:lnTo>
                  <a:pt x="3943355" y="0"/>
                </a:lnTo>
                <a:lnTo>
                  <a:pt x="3943355" y="3583524"/>
                </a:lnTo>
                <a:lnTo>
                  <a:pt x="0" y="3583524"/>
                </a:lnTo>
                <a:lnTo>
                  <a:pt x="0" y="0"/>
                </a:lnTo>
                <a:close/>
              </a:path>
            </a:pathLst>
          </a:custGeom>
          <a:blipFill>
            <a:blip r:embed="rId3"/>
            <a:stretch>
              <a:fillRect/>
            </a:stretch>
          </a:blipFill>
        </p:spPr>
      </p:sp>
      <p:sp>
        <p:nvSpPr>
          <p:cNvPr id="11" name="TextBox 10">
            <a:extLst>
              <a:ext uri="{FF2B5EF4-FFF2-40B4-BE49-F238E27FC236}">
                <a16:creationId xmlns:a16="http://schemas.microsoft.com/office/drawing/2014/main" id="{0222F2CB-985F-0D19-16FC-836514F5AFD4}"/>
              </a:ext>
            </a:extLst>
          </p:cNvPr>
          <p:cNvSpPr txBox="1"/>
          <p:nvPr/>
        </p:nvSpPr>
        <p:spPr>
          <a:xfrm>
            <a:off x="605724" y="2688909"/>
            <a:ext cx="6602751" cy="2795958"/>
          </a:xfrm>
          <a:prstGeom prst="rect">
            <a:avLst/>
          </a:prstGeom>
          <a:noFill/>
        </p:spPr>
        <p:txBody>
          <a:bodyPr wrap="square">
            <a:spAutoFit/>
          </a:bodyPr>
          <a:lstStyle/>
          <a:p>
            <a:pPr marL="1092637" lvl="1" indent="-546318" algn="l">
              <a:lnSpc>
                <a:spcPct val="150000"/>
              </a:lnSpc>
              <a:buFont typeface="Arial"/>
              <a:buChar char="•"/>
            </a:pPr>
            <a:r>
              <a:rPr lang="en-US" sz="2400" dirty="0">
                <a:latin typeface="Times New Roman"/>
              </a:rPr>
              <a:t>Introduction </a:t>
            </a:r>
          </a:p>
          <a:p>
            <a:pPr marL="1092637" lvl="1" indent="-546318" algn="l">
              <a:lnSpc>
                <a:spcPct val="150000"/>
              </a:lnSpc>
              <a:buFont typeface="Arial"/>
              <a:buChar char="•"/>
            </a:pPr>
            <a:r>
              <a:rPr lang="en-US" sz="2400" dirty="0">
                <a:latin typeface="Times New Roman"/>
              </a:rPr>
              <a:t>Purpose of the case Study</a:t>
            </a:r>
          </a:p>
          <a:p>
            <a:pPr marL="1092637" lvl="1" indent="-546318" algn="l">
              <a:lnSpc>
                <a:spcPct val="150000"/>
              </a:lnSpc>
              <a:buFont typeface="Arial"/>
              <a:buChar char="•"/>
            </a:pPr>
            <a:r>
              <a:rPr lang="en-US" sz="2400" dirty="0">
                <a:latin typeface="Times New Roman"/>
              </a:rPr>
              <a:t>Introduction to the Dataset</a:t>
            </a:r>
          </a:p>
          <a:p>
            <a:pPr marL="1092637" lvl="1" indent="-546318" algn="l">
              <a:lnSpc>
                <a:spcPct val="150000"/>
              </a:lnSpc>
              <a:buFont typeface="Arial"/>
              <a:buChar char="•"/>
            </a:pPr>
            <a:r>
              <a:rPr lang="en-US" sz="2400" dirty="0">
                <a:latin typeface="Times New Roman"/>
              </a:rPr>
              <a:t>Analysis on Data</a:t>
            </a:r>
          </a:p>
          <a:p>
            <a:pPr marL="1092637" lvl="1" indent="-546318" algn="l">
              <a:lnSpc>
                <a:spcPct val="150000"/>
              </a:lnSpc>
              <a:buFont typeface="Arial"/>
              <a:buChar char="•"/>
            </a:pPr>
            <a:r>
              <a:rPr lang="en-US" sz="2400" dirty="0">
                <a:latin typeface="Times New Roman"/>
              </a:rPr>
              <a:t>Final Report</a:t>
            </a:r>
          </a:p>
        </p:txBody>
      </p:sp>
      <p:sp>
        <p:nvSpPr>
          <p:cNvPr id="13" name="TextBox 12">
            <a:extLst>
              <a:ext uri="{FF2B5EF4-FFF2-40B4-BE49-F238E27FC236}">
                <a16:creationId xmlns:a16="http://schemas.microsoft.com/office/drawing/2014/main" id="{1AABA912-BA59-9DEB-4E9D-78F5E18D3AC7}"/>
              </a:ext>
            </a:extLst>
          </p:cNvPr>
          <p:cNvSpPr txBox="1"/>
          <p:nvPr/>
        </p:nvSpPr>
        <p:spPr>
          <a:xfrm>
            <a:off x="1390484" y="1641821"/>
            <a:ext cx="6135624" cy="584775"/>
          </a:xfrm>
          <a:prstGeom prst="rect">
            <a:avLst/>
          </a:prstGeom>
          <a:noFill/>
        </p:spPr>
        <p:txBody>
          <a:bodyPr wrap="square">
            <a:spAutoFit/>
          </a:bodyPr>
          <a:lstStyle/>
          <a:p>
            <a:r>
              <a:rPr lang="en-US" sz="3200" b="1" spc="600" dirty="0">
                <a:ln w="28575">
                  <a:noFill/>
                  <a:prstDash val="solid"/>
                </a:ln>
                <a:latin typeface="Times New Roman Bold" panose="02020803070505020304" pitchFamily="18" charset="0"/>
                <a:cs typeface="Times New Roman Bold" panose="02020803070505020304" pitchFamily="18" charset="0"/>
              </a:rPr>
              <a:t>CONTENTS</a:t>
            </a:r>
            <a:endParaRPr lang="en-IN" sz="3200" dirty="0">
              <a:latin typeface="Times New Roman Bold" panose="02020803070505020304" pitchFamily="18" charset="0"/>
              <a:cs typeface="Times New Roman Bold" panose="02020803070505020304" pitchFamily="18" charset="0"/>
            </a:endParaRPr>
          </a:p>
        </p:txBody>
      </p:sp>
    </p:spTree>
    <p:extLst>
      <p:ext uri="{BB962C8B-B14F-4D97-AF65-F5344CB8AC3E}">
        <p14:creationId xmlns:p14="http://schemas.microsoft.com/office/powerpoint/2010/main" val="2388212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7144AB-3A0B-935D-DF0B-D8EBE5A8108B}"/>
              </a:ext>
            </a:extLst>
          </p:cNvPr>
          <p:cNvSpPr txBox="1"/>
          <p:nvPr/>
        </p:nvSpPr>
        <p:spPr>
          <a:xfrm>
            <a:off x="140047" y="1075523"/>
            <a:ext cx="11573898" cy="1268809"/>
          </a:xfrm>
          <a:prstGeom prst="rect">
            <a:avLst/>
          </a:prstGeom>
          <a:noFill/>
        </p:spPr>
        <p:txBody>
          <a:bodyPr wrap="square">
            <a:spAutoFit/>
          </a:bodyPr>
          <a:lstStyle/>
          <a:p>
            <a:pPr marL="734051" lvl="1" indent="-367026" algn="l">
              <a:lnSpc>
                <a:spcPts val="4759"/>
              </a:lnSpc>
              <a:buFont typeface="Arial"/>
              <a:buChar char="•"/>
            </a:pPr>
            <a:r>
              <a:rPr lang="en-US" dirty="0">
                <a:latin typeface="Canva Sans"/>
              </a:rPr>
              <a:t>Which platform has the highest total sales, and what are the top 5 games contributing to those sales?</a:t>
            </a:r>
          </a:p>
          <a:p>
            <a:pPr algn="l">
              <a:lnSpc>
                <a:spcPts val="4759"/>
              </a:lnSpc>
            </a:pPr>
            <a:endParaRPr lang="en-US" sz="3399" dirty="0">
              <a:latin typeface="Canva Sans"/>
            </a:endParaRPr>
          </a:p>
        </p:txBody>
      </p:sp>
      <p:sp>
        <p:nvSpPr>
          <p:cNvPr id="6" name="Freeform 2">
            <a:extLst>
              <a:ext uri="{FF2B5EF4-FFF2-40B4-BE49-F238E27FC236}">
                <a16:creationId xmlns:a16="http://schemas.microsoft.com/office/drawing/2014/main" id="{BDEAE216-D208-4CF4-B4DF-85141C146DF2}"/>
              </a:ext>
            </a:extLst>
          </p:cNvPr>
          <p:cNvSpPr/>
          <p:nvPr/>
        </p:nvSpPr>
        <p:spPr>
          <a:xfrm>
            <a:off x="1209676" y="2240280"/>
            <a:ext cx="5791200" cy="3674745"/>
          </a:xfrm>
          <a:custGeom>
            <a:avLst/>
            <a:gdLst/>
            <a:ahLst/>
            <a:cxnLst/>
            <a:rect l="l" t="t" r="r" b="b"/>
            <a:pathLst>
              <a:path w="10631542" h="5504452">
                <a:moveTo>
                  <a:pt x="0" y="0"/>
                </a:moveTo>
                <a:lnTo>
                  <a:pt x="10631542" y="0"/>
                </a:lnTo>
                <a:lnTo>
                  <a:pt x="10631542" y="5504452"/>
                </a:lnTo>
                <a:lnTo>
                  <a:pt x="0" y="5504452"/>
                </a:lnTo>
                <a:lnTo>
                  <a:pt x="0" y="0"/>
                </a:lnTo>
                <a:close/>
              </a:path>
            </a:pathLst>
          </a:custGeom>
          <a:blipFill>
            <a:blip r:embed="rId2"/>
            <a:stretch>
              <a:fillRect r="-7686"/>
            </a:stretch>
          </a:blipFill>
        </p:spPr>
      </p:sp>
      <p:sp>
        <p:nvSpPr>
          <p:cNvPr id="7" name="Freeform 3">
            <a:extLst>
              <a:ext uri="{FF2B5EF4-FFF2-40B4-BE49-F238E27FC236}">
                <a16:creationId xmlns:a16="http://schemas.microsoft.com/office/drawing/2014/main" id="{62028B5C-24D9-6AB5-5DC3-DE2E381E34A2}"/>
              </a:ext>
            </a:extLst>
          </p:cNvPr>
          <p:cNvSpPr/>
          <p:nvPr/>
        </p:nvSpPr>
        <p:spPr>
          <a:xfrm>
            <a:off x="7873206" y="2576893"/>
            <a:ext cx="3492786" cy="2571179"/>
          </a:xfrm>
          <a:custGeom>
            <a:avLst/>
            <a:gdLst/>
            <a:ahLst/>
            <a:cxnLst/>
            <a:rect l="l" t="t" r="r" b="b"/>
            <a:pathLst>
              <a:path w="6412092" h="2373726">
                <a:moveTo>
                  <a:pt x="0" y="0"/>
                </a:moveTo>
                <a:lnTo>
                  <a:pt x="6412092" y="0"/>
                </a:lnTo>
                <a:lnTo>
                  <a:pt x="6412092" y="2373727"/>
                </a:lnTo>
                <a:lnTo>
                  <a:pt x="0" y="2373727"/>
                </a:lnTo>
                <a:lnTo>
                  <a:pt x="0" y="0"/>
                </a:lnTo>
                <a:close/>
              </a:path>
            </a:pathLst>
          </a:custGeom>
          <a:blipFill>
            <a:blip r:embed="rId3"/>
            <a:stretch>
              <a:fillRect l="-3510" r="-3510"/>
            </a:stretch>
          </a:blipFill>
        </p:spPr>
      </p:sp>
    </p:spTree>
    <p:extLst>
      <p:ext uri="{BB962C8B-B14F-4D97-AF65-F5344CB8AC3E}">
        <p14:creationId xmlns:p14="http://schemas.microsoft.com/office/powerpoint/2010/main" val="696513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86ADA8E-CA28-47E3-76BD-87AFFE926830}"/>
              </a:ext>
            </a:extLst>
          </p:cNvPr>
          <p:cNvGraphicFramePr>
            <a:graphicFrameLocks/>
          </p:cNvGraphicFramePr>
          <p:nvPr>
            <p:extLst>
              <p:ext uri="{D42A27DB-BD31-4B8C-83A1-F6EECF244321}">
                <p14:modId xmlns:p14="http://schemas.microsoft.com/office/powerpoint/2010/main" val="619449104"/>
              </p:ext>
            </p:extLst>
          </p:nvPr>
        </p:nvGraphicFramePr>
        <p:xfrm>
          <a:off x="1886553" y="2175509"/>
          <a:ext cx="8335476" cy="387878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17405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2BB3CF-27BA-06C8-CC62-5EFB9872E6D6}"/>
              </a:ext>
            </a:extLst>
          </p:cNvPr>
          <p:cNvSpPr txBox="1"/>
          <p:nvPr/>
        </p:nvSpPr>
        <p:spPr>
          <a:xfrm>
            <a:off x="587502" y="1134670"/>
            <a:ext cx="9973818" cy="608115"/>
          </a:xfrm>
          <a:prstGeom prst="rect">
            <a:avLst/>
          </a:prstGeom>
          <a:noFill/>
        </p:spPr>
        <p:txBody>
          <a:bodyPr wrap="square">
            <a:spAutoFit/>
          </a:bodyPr>
          <a:lstStyle/>
          <a:p>
            <a:pPr marL="734051" lvl="1" indent="-367026" algn="l">
              <a:lnSpc>
                <a:spcPts val="4759"/>
              </a:lnSpc>
              <a:buFont typeface="Arial"/>
              <a:buChar char="•"/>
            </a:pPr>
            <a:r>
              <a:rPr lang="en-US" sz="1800" dirty="0">
                <a:latin typeface="Times New Roman"/>
              </a:rPr>
              <a:t> Determine the correlation between  North American and European sales for all games</a:t>
            </a:r>
          </a:p>
        </p:txBody>
      </p:sp>
      <p:sp>
        <p:nvSpPr>
          <p:cNvPr id="6" name="Freeform 2">
            <a:extLst>
              <a:ext uri="{FF2B5EF4-FFF2-40B4-BE49-F238E27FC236}">
                <a16:creationId xmlns:a16="http://schemas.microsoft.com/office/drawing/2014/main" id="{0459FD9A-FCBA-C91E-18E2-E3E17EB09152}"/>
              </a:ext>
            </a:extLst>
          </p:cNvPr>
          <p:cNvSpPr/>
          <p:nvPr/>
        </p:nvSpPr>
        <p:spPr>
          <a:xfrm>
            <a:off x="1085850" y="2081870"/>
            <a:ext cx="6362700" cy="3641460"/>
          </a:xfrm>
          <a:custGeom>
            <a:avLst/>
            <a:gdLst/>
            <a:ahLst/>
            <a:cxnLst/>
            <a:rect l="l" t="t" r="r" b="b"/>
            <a:pathLst>
              <a:path w="11060956" h="6063720">
                <a:moveTo>
                  <a:pt x="0" y="0"/>
                </a:moveTo>
                <a:lnTo>
                  <a:pt x="11060956" y="0"/>
                </a:lnTo>
                <a:lnTo>
                  <a:pt x="11060956" y="6063720"/>
                </a:lnTo>
                <a:lnTo>
                  <a:pt x="0" y="6063720"/>
                </a:lnTo>
                <a:lnTo>
                  <a:pt x="0" y="0"/>
                </a:lnTo>
                <a:close/>
              </a:path>
            </a:pathLst>
          </a:custGeom>
          <a:blipFill>
            <a:blip r:embed="rId2"/>
            <a:stretch>
              <a:fillRect/>
            </a:stretch>
          </a:blipFill>
        </p:spPr>
      </p:sp>
      <p:sp>
        <p:nvSpPr>
          <p:cNvPr id="7" name="Freeform 3">
            <a:extLst>
              <a:ext uri="{FF2B5EF4-FFF2-40B4-BE49-F238E27FC236}">
                <a16:creationId xmlns:a16="http://schemas.microsoft.com/office/drawing/2014/main" id="{F980A13B-4659-4C2F-B542-CC0E5CEE2E4B}"/>
              </a:ext>
            </a:extLst>
          </p:cNvPr>
          <p:cNvSpPr/>
          <p:nvPr/>
        </p:nvSpPr>
        <p:spPr>
          <a:xfrm>
            <a:off x="8168242" y="2793954"/>
            <a:ext cx="3569612" cy="1256838"/>
          </a:xfrm>
          <a:custGeom>
            <a:avLst/>
            <a:gdLst/>
            <a:ahLst/>
            <a:cxnLst/>
            <a:rect l="l" t="t" r="r" b="b"/>
            <a:pathLst>
              <a:path w="6870355" h="1804924">
                <a:moveTo>
                  <a:pt x="0" y="0"/>
                </a:moveTo>
                <a:lnTo>
                  <a:pt x="6870355" y="0"/>
                </a:lnTo>
                <a:lnTo>
                  <a:pt x="6870355" y="1804924"/>
                </a:lnTo>
                <a:lnTo>
                  <a:pt x="0" y="1804924"/>
                </a:lnTo>
                <a:lnTo>
                  <a:pt x="0" y="0"/>
                </a:lnTo>
                <a:close/>
              </a:path>
            </a:pathLst>
          </a:custGeom>
          <a:blipFill>
            <a:blip r:embed="rId3"/>
            <a:stretch>
              <a:fillRect/>
            </a:stretch>
          </a:blipFill>
        </p:spPr>
      </p:sp>
    </p:spTree>
    <p:extLst>
      <p:ext uri="{BB962C8B-B14F-4D97-AF65-F5344CB8AC3E}">
        <p14:creationId xmlns:p14="http://schemas.microsoft.com/office/powerpoint/2010/main" val="3114125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
            <a:extLst>
              <a:ext uri="{FF2B5EF4-FFF2-40B4-BE49-F238E27FC236}">
                <a16:creationId xmlns:a16="http://schemas.microsoft.com/office/drawing/2014/main" id="{289A8722-D1B4-794B-0CF7-58C831E4D2DB}"/>
              </a:ext>
            </a:extLst>
          </p:cNvPr>
          <p:cNvSpPr txBox="1"/>
          <p:nvPr/>
        </p:nvSpPr>
        <p:spPr>
          <a:xfrm>
            <a:off x="484823" y="1115875"/>
            <a:ext cx="10815789" cy="1131335"/>
          </a:xfrm>
          <a:prstGeom prst="rect">
            <a:avLst/>
          </a:prstGeom>
        </p:spPr>
        <p:txBody>
          <a:bodyPr wrap="square" lIns="0" tIns="0" rIns="0" bIns="0" rtlCol="0" anchor="t">
            <a:spAutoFit/>
          </a:bodyPr>
          <a:lstStyle/>
          <a:p>
            <a:pPr marL="652775" lvl="1" indent="-285750" algn="l">
              <a:lnSpc>
                <a:spcPts val="4759"/>
              </a:lnSpc>
              <a:buFont typeface="Arial" panose="020B0604020202020204" pitchFamily="34" charset="0"/>
              <a:buChar char="•"/>
            </a:pPr>
            <a:r>
              <a:rPr lang="en-US" dirty="0">
                <a:latin typeface="Times New Roman"/>
              </a:rPr>
              <a:t> Identify the top 5 games with the highest--  increase in sales from Japan to global sales and analyze their genres.</a:t>
            </a:r>
          </a:p>
        </p:txBody>
      </p:sp>
      <p:pic>
        <p:nvPicPr>
          <p:cNvPr id="9" name="Picture 8">
            <a:extLst>
              <a:ext uri="{FF2B5EF4-FFF2-40B4-BE49-F238E27FC236}">
                <a16:creationId xmlns:a16="http://schemas.microsoft.com/office/drawing/2014/main" id="{CDC68B49-F925-DEDF-06CF-E57834AB50D6}"/>
              </a:ext>
            </a:extLst>
          </p:cNvPr>
          <p:cNvPicPr>
            <a:picLocks noChangeAspect="1"/>
          </p:cNvPicPr>
          <p:nvPr/>
        </p:nvPicPr>
        <p:blipFill>
          <a:blip r:embed="rId2"/>
          <a:stretch>
            <a:fillRect/>
          </a:stretch>
        </p:blipFill>
        <p:spPr>
          <a:xfrm>
            <a:off x="891388" y="2203058"/>
            <a:ext cx="7235297" cy="3235215"/>
          </a:xfrm>
          <a:prstGeom prst="rect">
            <a:avLst/>
          </a:prstGeom>
        </p:spPr>
      </p:pic>
      <p:pic>
        <p:nvPicPr>
          <p:cNvPr id="11" name="Picture 10">
            <a:extLst>
              <a:ext uri="{FF2B5EF4-FFF2-40B4-BE49-F238E27FC236}">
                <a16:creationId xmlns:a16="http://schemas.microsoft.com/office/drawing/2014/main" id="{806E523C-79B1-2749-5F29-03220582BB3C}"/>
              </a:ext>
            </a:extLst>
          </p:cNvPr>
          <p:cNvPicPr>
            <a:picLocks noChangeAspect="1"/>
          </p:cNvPicPr>
          <p:nvPr/>
        </p:nvPicPr>
        <p:blipFill>
          <a:blip r:embed="rId3"/>
          <a:stretch>
            <a:fillRect/>
          </a:stretch>
        </p:blipFill>
        <p:spPr>
          <a:xfrm>
            <a:off x="7615973" y="2534181"/>
            <a:ext cx="4315427" cy="2461331"/>
          </a:xfrm>
          <a:prstGeom prst="rect">
            <a:avLst/>
          </a:prstGeom>
        </p:spPr>
      </p:pic>
    </p:spTree>
    <p:extLst>
      <p:ext uri="{BB962C8B-B14F-4D97-AF65-F5344CB8AC3E}">
        <p14:creationId xmlns:p14="http://schemas.microsoft.com/office/powerpoint/2010/main" val="1126848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2FF995EF-6D1F-F698-545C-4342AF5ED192}"/>
              </a:ext>
            </a:extLst>
          </p:cNvPr>
          <p:cNvGraphicFramePr>
            <a:graphicFrameLocks/>
          </p:cNvGraphicFramePr>
          <p:nvPr>
            <p:extLst>
              <p:ext uri="{D42A27DB-BD31-4B8C-83A1-F6EECF244321}">
                <p14:modId xmlns:p14="http://schemas.microsoft.com/office/powerpoint/2010/main" val="2919078386"/>
              </p:ext>
            </p:extLst>
          </p:nvPr>
        </p:nvGraphicFramePr>
        <p:xfrm>
          <a:off x="2040555" y="2057399"/>
          <a:ext cx="8296977" cy="38813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89028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6BB802-31F2-F70D-4ED1-D11E2D5486ED}"/>
              </a:ext>
            </a:extLst>
          </p:cNvPr>
          <p:cNvSpPr txBox="1"/>
          <p:nvPr/>
        </p:nvSpPr>
        <p:spPr>
          <a:xfrm>
            <a:off x="541782" y="924358"/>
            <a:ext cx="10577322" cy="608115"/>
          </a:xfrm>
          <a:prstGeom prst="rect">
            <a:avLst/>
          </a:prstGeom>
          <a:noFill/>
        </p:spPr>
        <p:txBody>
          <a:bodyPr wrap="square">
            <a:spAutoFit/>
          </a:bodyPr>
          <a:lstStyle/>
          <a:p>
            <a:pPr marL="734051" lvl="1" indent="-367026" algn="l">
              <a:lnSpc>
                <a:spcPts val="4759"/>
              </a:lnSpc>
              <a:buFont typeface="Arial"/>
              <a:buChar char="•"/>
            </a:pPr>
            <a:r>
              <a:rPr lang="en-US" sz="1800" dirty="0">
                <a:latin typeface="Times New Roman"/>
              </a:rPr>
              <a:t>What year had the highest average global sales for games, and what are the top 5 games from that year?</a:t>
            </a:r>
          </a:p>
        </p:txBody>
      </p:sp>
      <p:sp>
        <p:nvSpPr>
          <p:cNvPr id="6" name="Freeform 2">
            <a:extLst>
              <a:ext uri="{FF2B5EF4-FFF2-40B4-BE49-F238E27FC236}">
                <a16:creationId xmlns:a16="http://schemas.microsoft.com/office/drawing/2014/main" id="{8984D069-6B71-ED6D-811A-57545F243091}"/>
              </a:ext>
            </a:extLst>
          </p:cNvPr>
          <p:cNvSpPr/>
          <p:nvPr/>
        </p:nvSpPr>
        <p:spPr>
          <a:xfrm>
            <a:off x="1225779" y="2049312"/>
            <a:ext cx="6634252" cy="4012398"/>
          </a:xfrm>
          <a:custGeom>
            <a:avLst/>
            <a:gdLst/>
            <a:ahLst/>
            <a:cxnLst/>
            <a:rect l="l" t="t" r="r" b="b"/>
            <a:pathLst>
              <a:path w="10090783" h="7380758">
                <a:moveTo>
                  <a:pt x="0" y="0"/>
                </a:moveTo>
                <a:lnTo>
                  <a:pt x="10090783" y="0"/>
                </a:lnTo>
                <a:lnTo>
                  <a:pt x="10090783" y="7380758"/>
                </a:lnTo>
                <a:lnTo>
                  <a:pt x="0" y="7380758"/>
                </a:lnTo>
                <a:lnTo>
                  <a:pt x="0" y="0"/>
                </a:lnTo>
                <a:close/>
              </a:path>
            </a:pathLst>
          </a:custGeom>
          <a:blipFill>
            <a:blip r:embed="rId2"/>
            <a:stretch>
              <a:fillRect/>
            </a:stretch>
          </a:blipFill>
        </p:spPr>
      </p:sp>
      <p:sp>
        <p:nvSpPr>
          <p:cNvPr id="7" name="Freeform 3">
            <a:extLst>
              <a:ext uri="{FF2B5EF4-FFF2-40B4-BE49-F238E27FC236}">
                <a16:creationId xmlns:a16="http://schemas.microsoft.com/office/drawing/2014/main" id="{ACAFB560-EFA1-A04F-DC2E-773144D2C9DA}"/>
              </a:ext>
            </a:extLst>
          </p:cNvPr>
          <p:cNvSpPr/>
          <p:nvPr/>
        </p:nvSpPr>
        <p:spPr>
          <a:xfrm>
            <a:off x="7031663" y="2752345"/>
            <a:ext cx="4891135" cy="1118276"/>
          </a:xfrm>
          <a:custGeom>
            <a:avLst/>
            <a:gdLst/>
            <a:ahLst/>
            <a:cxnLst/>
            <a:rect l="l" t="t" r="r" b="b"/>
            <a:pathLst>
              <a:path w="7439479" h="1750466">
                <a:moveTo>
                  <a:pt x="0" y="0"/>
                </a:moveTo>
                <a:lnTo>
                  <a:pt x="7439479" y="0"/>
                </a:lnTo>
                <a:lnTo>
                  <a:pt x="7439479" y="1750465"/>
                </a:lnTo>
                <a:lnTo>
                  <a:pt x="0" y="1750465"/>
                </a:lnTo>
                <a:lnTo>
                  <a:pt x="0" y="0"/>
                </a:lnTo>
                <a:close/>
              </a:path>
            </a:pathLst>
          </a:custGeom>
          <a:blipFill>
            <a:blip r:embed="rId3"/>
            <a:stretch>
              <a:fillRect/>
            </a:stretch>
          </a:blipFill>
        </p:spPr>
      </p:sp>
    </p:spTree>
    <p:extLst>
      <p:ext uri="{BB962C8B-B14F-4D97-AF65-F5344CB8AC3E}">
        <p14:creationId xmlns:p14="http://schemas.microsoft.com/office/powerpoint/2010/main" val="2765370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9DCF6C-79F6-FAC5-6DC5-42E0CF542652}"/>
              </a:ext>
            </a:extLst>
          </p:cNvPr>
          <p:cNvSpPr txBox="1"/>
          <p:nvPr/>
        </p:nvSpPr>
        <p:spPr>
          <a:xfrm>
            <a:off x="1113663" y="1304467"/>
            <a:ext cx="9964674" cy="369332"/>
          </a:xfrm>
          <a:prstGeom prst="rect">
            <a:avLst/>
          </a:prstGeom>
          <a:noFill/>
        </p:spPr>
        <p:txBody>
          <a:bodyPr wrap="square">
            <a:spAutoFit/>
          </a:bodyPr>
          <a:lstStyle/>
          <a:p>
            <a:r>
              <a:rPr lang="en-US" sz="1800" dirty="0">
                <a:latin typeface="Times New Roman"/>
              </a:rPr>
              <a:t> Find the top 10 games by global sales and analyze their sales distribution across different regions.</a:t>
            </a:r>
            <a:endParaRPr lang="en-IN" dirty="0"/>
          </a:p>
        </p:txBody>
      </p:sp>
      <p:sp>
        <p:nvSpPr>
          <p:cNvPr id="6" name="Freeform 2">
            <a:extLst>
              <a:ext uri="{FF2B5EF4-FFF2-40B4-BE49-F238E27FC236}">
                <a16:creationId xmlns:a16="http://schemas.microsoft.com/office/drawing/2014/main" id="{48AE972C-8181-3121-AE78-D0089E6CC66A}"/>
              </a:ext>
            </a:extLst>
          </p:cNvPr>
          <p:cNvSpPr/>
          <p:nvPr/>
        </p:nvSpPr>
        <p:spPr>
          <a:xfrm>
            <a:off x="1199652" y="1799083"/>
            <a:ext cx="9489684" cy="4190238"/>
          </a:xfrm>
          <a:custGeom>
            <a:avLst/>
            <a:gdLst/>
            <a:ahLst/>
            <a:cxnLst/>
            <a:rect l="l" t="t" r="r" b="b"/>
            <a:pathLst>
              <a:path w="15148793" h="6675892">
                <a:moveTo>
                  <a:pt x="0" y="0"/>
                </a:moveTo>
                <a:lnTo>
                  <a:pt x="15148792" y="0"/>
                </a:lnTo>
                <a:lnTo>
                  <a:pt x="15148792" y="6675892"/>
                </a:lnTo>
                <a:lnTo>
                  <a:pt x="0" y="6675892"/>
                </a:lnTo>
                <a:lnTo>
                  <a:pt x="0" y="0"/>
                </a:lnTo>
                <a:close/>
              </a:path>
            </a:pathLst>
          </a:custGeom>
          <a:blipFill>
            <a:blip r:embed="rId2"/>
            <a:stretch>
              <a:fillRect t="-1499" b="-1499"/>
            </a:stretch>
          </a:blipFill>
        </p:spPr>
      </p:sp>
    </p:spTree>
    <p:extLst>
      <p:ext uri="{BB962C8B-B14F-4D97-AF65-F5344CB8AC3E}">
        <p14:creationId xmlns:p14="http://schemas.microsoft.com/office/powerpoint/2010/main" val="343273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C8F36D2-CC04-8377-909A-58BB5D6C46F8}"/>
              </a:ext>
            </a:extLst>
          </p:cNvPr>
          <p:cNvSpPr/>
          <p:nvPr/>
        </p:nvSpPr>
        <p:spPr>
          <a:xfrm>
            <a:off x="973836" y="2087983"/>
            <a:ext cx="9420225" cy="2682034"/>
          </a:xfrm>
          <a:custGeom>
            <a:avLst/>
            <a:gdLst/>
            <a:ahLst/>
            <a:cxnLst/>
            <a:rect l="l" t="t" r="r" b="b"/>
            <a:pathLst>
              <a:path w="16830278" h="2979817">
                <a:moveTo>
                  <a:pt x="0" y="0"/>
                </a:moveTo>
                <a:lnTo>
                  <a:pt x="16830278" y="0"/>
                </a:lnTo>
                <a:lnTo>
                  <a:pt x="16830278" y="2979817"/>
                </a:lnTo>
                <a:lnTo>
                  <a:pt x="0" y="2979817"/>
                </a:lnTo>
                <a:lnTo>
                  <a:pt x="0" y="0"/>
                </a:lnTo>
                <a:close/>
              </a:path>
            </a:pathLst>
          </a:custGeom>
          <a:blipFill>
            <a:blip r:embed="rId2"/>
            <a:stretch>
              <a:fillRect t="-3070"/>
            </a:stretch>
          </a:blipFill>
        </p:spPr>
      </p:sp>
    </p:spTree>
    <p:extLst>
      <p:ext uri="{BB962C8B-B14F-4D97-AF65-F5344CB8AC3E}">
        <p14:creationId xmlns:p14="http://schemas.microsoft.com/office/powerpoint/2010/main" val="2889526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F8A0E8-300D-1691-474C-B5A6C2EAB5B1}"/>
              </a:ext>
            </a:extLst>
          </p:cNvPr>
          <p:cNvSpPr txBox="1"/>
          <p:nvPr/>
        </p:nvSpPr>
        <p:spPr>
          <a:xfrm>
            <a:off x="1005961" y="2136338"/>
            <a:ext cx="8761395" cy="5324535"/>
          </a:xfrm>
          <a:prstGeom prst="rect">
            <a:avLst/>
          </a:prstGeom>
          <a:noFill/>
        </p:spPr>
        <p:txBody>
          <a:bodyPr wrap="square">
            <a:spAutoFit/>
          </a:bodyPr>
          <a:lstStyle/>
          <a:p>
            <a:pPr marL="285750" indent="-285750">
              <a:buFont typeface="Wingdings" panose="05000000000000000000" pitchFamily="2" charset="2"/>
              <a:buChar char="§"/>
            </a:pPr>
            <a:r>
              <a:rPr lang="en-US" sz="2000" dirty="0">
                <a:latin typeface="Times New Roman "/>
              </a:rPr>
              <a:t>Sports, Platform, and Racing genres have the highest-selling games globally.</a:t>
            </a:r>
          </a:p>
          <a:p>
            <a:pPr marL="285750" indent="-285750">
              <a:buFont typeface="Wingdings" panose="05000000000000000000" pitchFamily="2" charset="2"/>
              <a:buChar char="§"/>
            </a:pPr>
            <a:r>
              <a:rPr lang="en-US" sz="2000" dirty="0">
                <a:latin typeface="Times New Roman "/>
              </a:rPr>
              <a:t>Top games include "Wii Sports", "Super Mario Bros.", and "Mario Kart Wii“</a:t>
            </a:r>
          </a:p>
          <a:p>
            <a:pPr marL="285750" indent="-285750">
              <a:buFont typeface="Wingdings" panose="05000000000000000000" pitchFamily="2" charset="2"/>
              <a:buChar char="§"/>
            </a:pPr>
            <a:r>
              <a:rPr lang="en-US" sz="2000" dirty="0">
                <a:latin typeface="Times New Roman "/>
              </a:rPr>
              <a:t>Nintendo has the highest average global sales for games released after 2000</a:t>
            </a:r>
          </a:p>
          <a:p>
            <a:pPr marL="285750" indent="-285750">
              <a:buFont typeface="Wingdings" panose="05000000000000000000" pitchFamily="2" charset="2"/>
              <a:buChar char="§"/>
            </a:pPr>
            <a:r>
              <a:rPr kumimoji="0" lang="en-US" altLang="en-US" sz="2000" b="0" i="0" u="none" strike="noStrike" cap="none" normalizeH="0" baseline="0" dirty="0">
                <a:ln>
                  <a:noFill/>
                </a:ln>
                <a:solidFill>
                  <a:schemeClr val="tx1"/>
                </a:solidFill>
                <a:effectLst/>
                <a:latin typeface="Times New Roman "/>
              </a:rPr>
              <a:t>Nintendo remains a dominant publisher in the 21st century.</a:t>
            </a:r>
          </a:p>
          <a:p>
            <a:pPr marL="285750" indent="-285750">
              <a:buFont typeface="Wingdings" panose="05000000000000000000" pitchFamily="2" charset="2"/>
              <a:buChar char="§"/>
            </a:pPr>
            <a:r>
              <a:rPr kumimoji="0" lang="en-US" altLang="en-US" sz="2000" b="0" i="0" u="none" strike="noStrike" cap="none" normalizeH="0" baseline="0" dirty="0">
                <a:ln>
                  <a:noFill/>
                </a:ln>
                <a:solidFill>
                  <a:schemeClr val="tx1"/>
                </a:solidFill>
                <a:effectLst/>
                <a:latin typeface="Times New Roman "/>
              </a:rPr>
              <a:t>"Wii Sports" has the largest sales difference between North America and Europe.</a:t>
            </a:r>
          </a:p>
          <a:p>
            <a:pPr marL="285750" indent="-285750">
              <a:buFont typeface="Wingdings" panose="05000000000000000000" pitchFamily="2" charset="2"/>
              <a:buChar char="§"/>
            </a:pPr>
            <a:r>
              <a:rPr lang="en-US" sz="2000" dirty="0">
                <a:latin typeface="Times New Roman "/>
              </a:rPr>
              <a:t>It is significantly more popular in North America compared to Europe.</a:t>
            </a:r>
          </a:p>
          <a:p>
            <a:pPr marL="285750" indent="-285750">
              <a:buFont typeface="Wingdings" panose="05000000000000000000" pitchFamily="2" charset="2"/>
              <a:buChar char="§"/>
            </a:pPr>
            <a:r>
              <a:rPr lang="en-US" sz="2000" dirty="0">
                <a:latin typeface="Times New Roman "/>
              </a:rPr>
              <a:t>Some genres, like "Shooter" and "Platform", have higher average sales compared to the overall average.</a:t>
            </a:r>
          </a:p>
          <a:p>
            <a:pPr marL="285750" indent="-285750">
              <a:buFont typeface="Wingdings" panose="05000000000000000000" pitchFamily="2" charset="2"/>
              <a:buChar char="§"/>
            </a:pPr>
            <a:r>
              <a:rPr lang="en-US" sz="2000" dirty="0">
                <a:latin typeface="Times New Roman "/>
              </a:rPr>
              <a:t>Nintendo, Electronic Arts, and Activision are among the top publishers by total games released and global sales.</a:t>
            </a:r>
          </a:p>
          <a:p>
            <a:pPr marL="285750" indent="-285750">
              <a:buFont typeface="Wingdings" panose="05000000000000000000" pitchFamily="2" charset="2"/>
              <a:buChar char="§"/>
            </a:pPr>
            <a:r>
              <a:rPr lang="en-US" sz="2000" dirty="0">
                <a:latin typeface="Times New Roman "/>
              </a:rPr>
              <a:t>"</a:t>
            </a:r>
            <a:r>
              <a:rPr lang="en-US" sz="2000" dirty="0" err="1">
                <a:latin typeface="Times New Roman "/>
              </a:rPr>
              <a:t>Pokemon</a:t>
            </a:r>
            <a:r>
              <a:rPr lang="en-US" sz="2000" dirty="0">
                <a:latin typeface="Times New Roman "/>
              </a:rPr>
              <a:t> Red/Blue" has the highest sales in Japan.</a:t>
            </a:r>
          </a:p>
          <a:p>
            <a:pPr marL="285750" indent="-285750">
              <a:buFont typeface="Wingdings" panose="05000000000000000000" pitchFamily="2" charset="2"/>
              <a:buChar char="§"/>
            </a:pPr>
            <a:r>
              <a:rPr kumimoji="0" lang="en-US" altLang="en-US" sz="2000" b="0" i="0" u="none" strike="noStrike" cap="none" normalizeH="0" baseline="0" dirty="0">
                <a:ln>
                  <a:noFill/>
                </a:ln>
                <a:solidFill>
                  <a:schemeClr val="tx1"/>
                </a:solidFill>
                <a:effectLst/>
                <a:latin typeface="Times New Roman "/>
              </a:rPr>
              <a:t>The Action genre has the highest number of games with global sales over 10 million.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Times New Roman "/>
            </a:endParaRPr>
          </a:p>
          <a:p>
            <a:pPr marL="285750" indent="-285750">
              <a:buFont typeface="Wingdings" panose="05000000000000000000" pitchFamily="2" charset="2"/>
              <a:buChar char="§"/>
            </a:pPr>
            <a:endParaRPr lang="en-US" sz="2000" dirty="0">
              <a:latin typeface="Times New Roman "/>
            </a:endParaRPr>
          </a:p>
          <a:p>
            <a:pPr marL="285750" indent="-285750">
              <a:buFont typeface="Wingdings" panose="05000000000000000000" pitchFamily="2" charset="2"/>
              <a:buChar char="§"/>
            </a:pPr>
            <a:endParaRPr lang="en-US" sz="2000" dirty="0">
              <a:latin typeface="Times New Roman "/>
            </a:endParaRPr>
          </a:p>
          <a:p>
            <a:pPr marL="285750" indent="-285750">
              <a:buFont typeface="Wingdings" panose="05000000000000000000" pitchFamily="2" charset="2"/>
              <a:buChar char="§"/>
            </a:pPr>
            <a:endParaRPr lang="en-IN" sz="2000" dirty="0">
              <a:latin typeface="Times New Roman "/>
            </a:endParaRPr>
          </a:p>
        </p:txBody>
      </p:sp>
      <p:sp>
        <p:nvSpPr>
          <p:cNvPr id="6" name="TextBox 5">
            <a:extLst>
              <a:ext uri="{FF2B5EF4-FFF2-40B4-BE49-F238E27FC236}">
                <a16:creationId xmlns:a16="http://schemas.microsoft.com/office/drawing/2014/main" id="{12305A34-CE11-ED64-D686-C9250F410E45}"/>
              </a:ext>
            </a:extLst>
          </p:cNvPr>
          <p:cNvSpPr txBox="1"/>
          <p:nvPr/>
        </p:nvSpPr>
        <p:spPr>
          <a:xfrm>
            <a:off x="1152626" y="1203158"/>
            <a:ext cx="6121548" cy="584775"/>
          </a:xfrm>
          <a:prstGeom prst="rect">
            <a:avLst/>
          </a:prstGeom>
          <a:noFill/>
        </p:spPr>
        <p:txBody>
          <a:bodyPr wrap="none" rtlCol="0">
            <a:spAutoFit/>
          </a:bodyPr>
          <a:lstStyle/>
          <a:p>
            <a:r>
              <a:rPr lang="en-IN" sz="3200" dirty="0">
                <a:latin typeface="Times New Roman Bold" panose="02020803070505020304" pitchFamily="18" charset="0"/>
                <a:cs typeface="Times New Roman Bold" panose="02020803070505020304" pitchFamily="18" charset="0"/>
              </a:rPr>
              <a:t>Insights From The above Analysis</a:t>
            </a:r>
          </a:p>
        </p:txBody>
      </p:sp>
      <p:sp>
        <p:nvSpPr>
          <p:cNvPr id="14" name="Rectangle 8">
            <a:extLst>
              <a:ext uri="{FF2B5EF4-FFF2-40B4-BE49-F238E27FC236}">
                <a16:creationId xmlns:a16="http://schemas.microsoft.com/office/drawing/2014/main" id="{DF06DE73-99A5-AB05-3960-E91A2EB90C17}"/>
              </a:ext>
            </a:extLst>
          </p:cNvPr>
          <p:cNvSpPr>
            <a:spLocks noChangeArrowheads="1"/>
          </p:cNvSpPr>
          <p:nvPr/>
        </p:nvSpPr>
        <p:spPr bwMode="auto">
          <a:xfrm>
            <a:off x="741145" y="215850"/>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9373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3979A5-3406-BD23-5DCE-0B40202AA2F3}"/>
              </a:ext>
            </a:extLst>
          </p:cNvPr>
          <p:cNvSpPr txBox="1"/>
          <p:nvPr/>
        </p:nvSpPr>
        <p:spPr>
          <a:xfrm>
            <a:off x="1164657" y="1723246"/>
            <a:ext cx="10202779" cy="2554545"/>
          </a:xfrm>
          <a:prstGeom prst="rect">
            <a:avLst/>
          </a:prstGeom>
          <a:noFill/>
        </p:spPr>
        <p:txBody>
          <a:bodyPr wrap="square">
            <a:spAutoFit/>
          </a:bodyPr>
          <a:lstStyle/>
          <a:p>
            <a:endParaRPr lang="en-US" sz="2000" dirty="0">
              <a:latin typeface="Times New Roman "/>
            </a:endParaRPr>
          </a:p>
          <a:p>
            <a:r>
              <a:rPr lang="en-US" sz="2000" dirty="0">
                <a:latin typeface="Times New Roman "/>
              </a:rPr>
              <a:t>The video game sales data highlights Nintendo's dominance, especially post-2000, with top genres like Sports, Platform, and Racing leading global sales. "Wii Sports" and "Super Mario Bros." are notable high-sellers. The Action genre has the highest overall sales, while 2008 saw peak game releases with hits like "Wii Fit." The Wii platform tops total sales, reflecting its market impact. Strong correlations between North American and European sales indicate similar regional preferences. The data underscores the success of specific genres and publishers, providing valuable insights into market trends and regional popularity within the video game industry.</a:t>
            </a:r>
          </a:p>
        </p:txBody>
      </p:sp>
      <p:sp>
        <p:nvSpPr>
          <p:cNvPr id="6" name="TextBox 5">
            <a:extLst>
              <a:ext uri="{FF2B5EF4-FFF2-40B4-BE49-F238E27FC236}">
                <a16:creationId xmlns:a16="http://schemas.microsoft.com/office/drawing/2014/main" id="{086E0842-B128-E073-31A1-601FD9817F4C}"/>
              </a:ext>
            </a:extLst>
          </p:cNvPr>
          <p:cNvSpPr txBox="1"/>
          <p:nvPr/>
        </p:nvSpPr>
        <p:spPr>
          <a:xfrm>
            <a:off x="1164657" y="1138471"/>
            <a:ext cx="2055371" cy="584775"/>
          </a:xfrm>
          <a:prstGeom prst="rect">
            <a:avLst/>
          </a:prstGeom>
          <a:noFill/>
        </p:spPr>
        <p:txBody>
          <a:bodyPr wrap="none" rtlCol="0">
            <a:spAutoFit/>
          </a:bodyPr>
          <a:lstStyle/>
          <a:p>
            <a:r>
              <a:rPr lang="en-IN" sz="3200" dirty="0">
                <a:latin typeface="Times New Roman "/>
              </a:rPr>
              <a:t>Conclusion</a:t>
            </a:r>
          </a:p>
        </p:txBody>
      </p:sp>
    </p:spTree>
    <p:extLst>
      <p:ext uri="{BB962C8B-B14F-4D97-AF65-F5344CB8AC3E}">
        <p14:creationId xmlns:p14="http://schemas.microsoft.com/office/powerpoint/2010/main" val="4115578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F678CB-2746-B2A5-E4FC-D1E983EFA8A7}"/>
              </a:ext>
            </a:extLst>
          </p:cNvPr>
          <p:cNvSpPr txBox="1"/>
          <p:nvPr/>
        </p:nvSpPr>
        <p:spPr>
          <a:xfrm>
            <a:off x="499429" y="2076883"/>
            <a:ext cx="8297913" cy="4199611"/>
          </a:xfrm>
          <a:prstGeom prst="rect">
            <a:avLst/>
          </a:prstGeom>
          <a:noFill/>
        </p:spPr>
        <p:txBody>
          <a:bodyPr wrap="square">
            <a:spAutoFit/>
          </a:bodyPr>
          <a:lstStyle/>
          <a:p>
            <a:pPr marL="764212" lvl="1" indent="-382106" algn="l">
              <a:lnSpc>
                <a:spcPct val="150000"/>
              </a:lnSpc>
              <a:buFont typeface="Wingdings" panose="05000000000000000000" pitchFamily="2" charset="2"/>
              <a:buChar char="v"/>
            </a:pPr>
            <a:r>
              <a:rPr lang="en-US" sz="2000" dirty="0">
                <a:latin typeface="Times New Roman"/>
              </a:rPr>
              <a:t>The video game industry is a dynamic sector that has evolved significantly with advancements in technology and changes in consumer preferences.</a:t>
            </a:r>
          </a:p>
          <a:p>
            <a:pPr marL="764212" lvl="1" indent="-382106" algn="l">
              <a:lnSpc>
                <a:spcPct val="150000"/>
              </a:lnSpc>
              <a:buFont typeface="Wingdings" panose="05000000000000000000" pitchFamily="2" charset="2"/>
              <a:buChar char="v"/>
            </a:pPr>
            <a:r>
              <a:rPr lang="en-US" sz="2000" dirty="0">
                <a:latin typeface="Times New Roman"/>
              </a:rPr>
              <a:t>Sales data of video games provides insights into market trends, consumer behavior, and the popularity of different genres and platforms</a:t>
            </a:r>
          </a:p>
          <a:p>
            <a:pPr marL="764212" lvl="1" indent="-382106" algn="l">
              <a:lnSpc>
                <a:spcPct val="150000"/>
              </a:lnSpc>
              <a:buFont typeface="Wingdings" panose="05000000000000000000" pitchFamily="2" charset="2"/>
              <a:buChar char="v"/>
            </a:pPr>
            <a:r>
              <a:rPr lang="en-US" sz="2000" dirty="0">
                <a:latin typeface="Times New Roman"/>
              </a:rPr>
              <a:t>Analyzing video game sales data helps businesses and stakeholders make informed decisions regarding game development, marketing strategies, and inventory management.</a:t>
            </a:r>
          </a:p>
          <a:p>
            <a:pPr>
              <a:lnSpc>
                <a:spcPct val="150000"/>
              </a:lnSpc>
            </a:pPr>
            <a:endParaRPr lang="en-US" sz="2000" dirty="0"/>
          </a:p>
        </p:txBody>
      </p:sp>
      <p:grpSp>
        <p:nvGrpSpPr>
          <p:cNvPr id="6" name="Group 4">
            <a:extLst>
              <a:ext uri="{FF2B5EF4-FFF2-40B4-BE49-F238E27FC236}">
                <a16:creationId xmlns:a16="http://schemas.microsoft.com/office/drawing/2014/main" id="{87A09BD0-0F35-E8EC-B5E0-A50DE9DAEA0E}"/>
              </a:ext>
            </a:extLst>
          </p:cNvPr>
          <p:cNvGrpSpPr/>
          <p:nvPr/>
        </p:nvGrpSpPr>
        <p:grpSpPr>
          <a:xfrm>
            <a:off x="8547087" y="2323204"/>
            <a:ext cx="3395739" cy="3228513"/>
            <a:chOff x="0" y="0"/>
            <a:chExt cx="888430" cy="538039"/>
          </a:xfrm>
        </p:grpSpPr>
        <p:sp>
          <p:nvSpPr>
            <p:cNvPr id="7" name="Freeform 5">
              <a:extLst>
                <a:ext uri="{FF2B5EF4-FFF2-40B4-BE49-F238E27FC236}">
                  <a16:creationId xmlns:a16="http://schemas.microsoft.com/office/drawing/2014/main" id="{407360B1-D9D1-8DC6-23CE-00F4D527EF4F}"/>
                </a:ext>
              </a:extLst>
            </p:cNvPr>
            <p:cNvSpPr/>
            <p:nvPr/>
          </p:nvSpPr>
          <p:spPr>
            <a:xfrm>
              <a:off x="0" y="0"/>
              <a:ext cx="888430" cy="538039"/>
            </a:xfrm>
            <a:custGeom>
              <a:avLst/>
              <a:gdLst/>
              <a:ahLst/>
              <a:cxnLst/>
              <a:rect l="l" t="t" r="r" b="b"/>
              <a:pathLst>
                <a:path w="888430" h="538039">
                  <a:moveTo>
                    <a:pt x="28772" y="0"/>
                  </a:moveTo>
                  <a:lnTo>
                    <a:pt x="859658" y="0"/>
                  </a:lnTo>
                  <a:cubicBezTo>
                    <a:pt x="867289" y="0"/>
                    <a:pt x="874607" y="3031"/>
                    <a:pt x="880003" y="8427"/>
                  </a:cubicBezTo>
                  <a:cubicBezTo>
                    <a:pt x="885398" y="13823"/>
                    <a:pt x="888430" y="21141"/>
                    <a:pt x="888430" y="28772"/>
                  </a:cubicBezTo>
                  <a:lnTo>
                    <a:pt x="888430" y="509267"/>
                  </a:lnTo>
                  <a:cubicBezTo>
                    <a:pt x="888430" y="516898"/>
                    <a:pt x="885398" y="524216"/>
                    <a:pt x="880003" y="529612"/>
                  </a:cubicBezTo>
                  <a:cubicBezTo>
                    <a:pt x="874607" y="535007"/>
                    <a:pt x="867289" y="538039"/>
                    <a:pt x="859658" y="538039"/>
                  </a:cubicBezTo>
                  <a:lnTo>
                    <a:pt x="28772" y="538039"/>
                  </a:lnTo>
                  <a:cubicBezTo>
                    <a:pt x="21141" y="538039"/>
                    <a:pt x="13823" y="535007"/>
                    <a:pt x="8427" y="529612"/>
                  </a:cubicBezTo>
                  <a:cubicBezTo>
                    <a:pt x="3031" y="524216"/>
                    <a:pt x="0" y="516898"/>
                    <a:pt x="0" y="509267"/>
                  </a:cubicBezTo>
                  <a:lnTo>
                    <a:pt x="0" y="28772"/>
                  </a:lnTo>
                  <a:cubicBezTo>
                    <a:pt x="0" y="21141"/>
                    <a:pt x="3031" y="13823"/>
                    <a:pt x="8427" y="8427"/>
                  </a:cubicBezTo>
                  <a:cubicBezTo>
                    <a:pt x="13823" y="3031"/>
                    <a:pt x="21141" y="0"/>
                    <a:pt x="28772" y="0"/>
                  </a:cubicBezTo>
                  <a:close/>
                </a:path>
              </a:pathLst>
            </a:custGeom>
            <a:blipFill>
              <a:blip r:embed="rId2"/>
              <a:stretch>
                <a:fillRect t="-11921" b="-11921"/>
              </a:stretch>
            </a:blipFill>
          </p:spPr>
        </p:sp>
      </p:grpSp>
      <p:sp>
        <p:nvSpPr>
          <p:cNvPr id="9" name="TextBox 8">
            <a:extLst>
              <a:ext uri="{FF2B5EF4-FFF2-40B4-BE49-F238E27FC236}">
                <a16:creationId xmlns:a16="http://schemas.microsoft.com/office/drawing/2014/main" id="{6830185A-4338-715D-41FC-95F36DC11E7B}"/>
              </a:ext>
            </a:extLst>
          </p:cNvPr>
          <p:cNvSpPr txBox="1"/>
          <p:nvPr/>
        </p:nvSpPr>
        <p:spPr>
          <a:xfrm>
            <a:off x="1242441" y="1292242"/>
            <a:ext cx="6094476" cy="584775"/>
          </a:xfrm>
          <a:prstGeom prst="rect">
            <a:avLst/>
          </a:prstGeom>
          <a:noFill/>
        </p:spPr>
        <p:txBody>
          <a:bodyPr wrap="square">
            <a:spAutoFit/>
          </a:bodyPr>
          <a:lstStyle/>
          <a:p>
            <a:r>
              <a:rPr lang="en-US" sz="3200" dirty="0">
                <a:latin typeface="Times New Roman Bold" panose="02020803070505020304" pitchFamily="18" charset="0"/>
                <a:cs typeface="Times New Roman Bold" panose="02020803070505020304" pitchFamily="18" charset="0"/>
              </a:rPr>
              <a:t>INTRODUCTION</a:t>
            </a:r>
            <a:endParaRPr lang="en-IN" sz="3200" dirty="0">
              <a:latin typeface="Times New Roman Bold" panose="02020803070505020304" pitchFamily="18" charset="0"/>
              <a:cs typeface="Times New Roman Bold" panose="02020803070505020304" pitchFamily="18" charset="0"/>
            </a:endParaRPr>
          </a:p>
        </p:txBody>
      </p:sp>
    </p:spTree>
    <p:extLst>
      <p:ext uri="{BB962C8B-B14F-4D97-AF65-F5344CB8AC3E}">
        <p14:creationId xmlns:p14="http://schemas.microsoft.com/office/powerpoint/2010/main" val="1214381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C793F-3CD3-E44A-684E-A7FABFFCAD6D}"/>
              </a:ext>
            </a:extLst>
          </p:cNvPr>
          <p:cNvSpPr>
            <a:spLocks noGrp="1"/>
          </p:cNvSpPr>
          <p:nvPr>
            <p:ph type="title"/>
          </p:nvPr>
        </p:nvSpPr>
        <p:spPr>
          <a:xfrm>
            <a:off x="1164657" y="2548540"/>
            <a:ext cx="10058400" cy="1450757"/>
          </a:xfrm>
        </p:spPr>
        <p:txBody>
          <a:bodyPr/>
          <a:lstStyle/>
          <a:p>
            <a:pPr algn="ctr"/>
            <a:r>
              <a:rPr lang="en-IN" dirty="0">
                <a:latin typeface="Times New Roman Bold" panose="02020803070505020304" pitchFamily="18" charset="0"/>
                <a:cs typeface="Times New Roman Bold" panose="02020803070505020304" pitchFamily="18" charset="0"/>
              </a:rPr>
              <a:t>Thank You</a:t>
            </a:r>
          </a:p>
        </p:txBody>
      </p:sp>
    </p:spTree>
    <p:extLst>
      <p:ext uri="{BB962C8B-B14F-4D97-AF65-F5344CB8AC3E}">
        <p14:creationId xmlns:p14="http://schemas.microsoft.com/office/powerpoint/2010/main" val="1603426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98C48E-A5B8-752E-FA5E-A8C71B97A092}"/>
              </a:ext>
            </a:extLst>
          </p:cNvPr>
          <p:cNvSpPr txBox="1">
            <a:spLocks/>
          </p:cNvSpPr>
          <p:nvPr/>
        </p:nvSpPr>
        <p:spPr>
          <a:xfrm>
            <a:off x="798945" y="690696"/>
            <a:ext cx="10594110" cy="1069848"/>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a:solidFill>
                  <a:schemeClr val="tx1"/>
                </a:solidFill>
                <a:latin typeface="Times New Roman Bold"/>
              </a:rPr>
              <a:t>Purpose of Case Study</a:t>
            </a:r>
            <a:endParaRPr lang="en-US" sz="3200" dirty="0">
              <a:solidFill>
                <a:schemeClr val="tx1"/>
              </a:solidFill>
            </a:endParaRPr>
          </a:p>
        </p:txBody>
      </p:sp>
      <p:sp>
        <p:nvSpPr>
          <p:cNvPr id="5" name="Subtitle 2">
            <a:extLst>
              <a:ext uri="{FF2B5EF4-FFF2-40B4-BE49-F238E27FC236}">
                <a16:creationId xmlns:a16="http://schemas.microsoft.com/office/drawing/2014/main" id="{6DDE70A6-F0BA-48FD-D386-4B7A8DD005D5}"/>
              </a:ext>
            </a:extLst>
          </p:cNvPr>
          <p:cNvSpPr txBox="1">
            <a:spLocks/>
          </p:cNvSpPr>
          <p:nvPr/>
        </p:nvSpPr>
        <p:spPr>
          <a:xfrm>
            <a:off x="309466" y="1964336"/>
            <a:ext cx="7997136" cy="359165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59503" lvl="1" indent="-379751">
              <a:lnSpc>
                <a:spcPct val="150000"/>
              </a:lnSpc>
              <a:buFont typeface="Arial"/>
              <a:buChar char="•"/>
            </a:pPr>
            <a:r>
              <a:rPr lang="en-US" sz="2000" dirty="0">
                <a:solidFill>
                  <a:schemeClr val="tx1"/>
                </a:solidFill>
                <a:latin typeface="Times New Roman"/>
              </a:rPr>
              <a:t>To analyze video sales data to identify trends, patterns, and key factors influencing sales performance.</a:t>
            </a:r>
          </a:p>
          <a:p>
            <a:pPr marL="759503" lvl="1" indent="-379751">
              <a:lnSpc>
                <a:spcPct val="150000"/>
              </a:lnSpc>
              <a:buFont typeface="Arial"/>
              <a:buChar char="•"/>
            </a:pPr>
            <a:r>
              <a:rPr lang="en-US" sz="2000" dirty="0">
                <a:solidFill>
                  <a:schemeClr val="tx1"/>
                </a:solidFill>
                <a:latin typeface="Times New Roman"/>
              </a:rPr>
              <a:t>Determine high-performing video genres.</a:t>
            </a:r>
          </a:p>
          <a:p>
            <a:pPr marL="759503" lvl="1" indent="-379751">
              <a:lnSpc>
                <a:spcPct val="150000"/>
              </a:lnSpc>
              <a:buFont typeface="Arial"/>
              <a:buChar char="•"/>
            </a:pPr>
            <a:r>
              <a:rPr lang="en-US" sz="2000" dirty="0">
                <a:solidFill>
                  <a:schemeClr val="tx1"/>
                </a:solidFill>
                <a:latin typeface="Times New Roman"/>
              </a:rPr>
              <a:t>Identify seasonal sales patterns.</a:t>
            </a:r>
          </a:p>
          <a:p>
            <a:pPr marL="759503" lvl="1" indent="-379751">
              <a:lnSpc>
                <a:spcPct val="150000"/>
              </a:lnSpc>
              <a:buFont typeface="Arial"/>
              <a:buChar char="•"/>
            </a:pPr>
            <a:r>
              <a:rPr lang="en-US" sz="2000" dirty="0">
                <a:solidFill>
                  <a:schemeClr val="tx1"/>
                </a:solidFill>
                <a:latin typeface="Times New Roman"/>
              </a:rPr>
              <a:t>Assess the impact of pricing on sales.</a:t>
            </a:r>
          </a:p>
          <a:p>
            <a:pPr marL="759503" lvl="1" indent="-379751">
              <a:lnSpc>
                <a:spcPct val="150000"/>
              </a:lnSpc>
              <a:buFont typeface="Arial"/>
              <a:buChar char="•"/>
            </a:pPr>
            <a:r>
              <a:rPr lang="en-US" sz="2000" dirty="0">
                <a:solidFill>
                  <a:schemeClr val="tx1"/>
                </a:solidFill>
                <a:latin typeface="Times New Roman"/>
              </a:rPr>
              <a:t>Explore regional sales differences</a:t>
            </a:r>
            <a:endParaRPr lang="en-US" sz="2000" dirty="0">
              <a:solidFill>
                <a:schemeClr val="tx1"/>
              </a:solidFill>
            </a:endParaRPr>
          </a:p>
        </p:txBody>
      </p:sp>
      <p:grpSp>
        <p:nvGrpSpPr>
          <p:cNvPr id="6" name="Group 4">
            <a:extLst>
              <a:ext uri="{FF2B5EF4-FFF2-40B4-BE49-F238E27FC236}">
                <a16:creationId xmlns:a16="http://schemas.microsoft.com/office/drawing/2014/main" id="{E1A8C26E-008D-994A-4E79-A599BF570771}"/>
              </a:ext>
            </a:extLst>
          </p:cNvPr>
          <p:cNvGrpSpPr/>
          <p:nvPr/>
        </p:nvGrpSpPr>
        <p:grpSpPr>
          <a:xfrm>
            <a:off x="7717537" y="1760544"/>
            <a:ext cx="4474464" cy="3591652"/>
            <a:chOff x="0" y="0"/>
            <a:chExt cx="6350000" cy="5911850"/>
          </a:xfrm>
        </p:grpSpPr>
        <p:sp>
          <p:nvSpPr>
            <p:cNvPr id="7" name="Freeform 5">
              <a:extLst>
                <a:ext uri="{FF2B5EF4-FFF2-40B4-BE49-F238E27FC236}">
                  <a16:creationId xmlns:a16="http://schemas.microsoft.com/office/drawing/2014/main" id="{1C1B6453-9440-1A38-16D7-31BA216FFE3E}"/>
                </a:ext>
              </a:extLst>
            </p:cNvPr>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stretch>
                <a:fillRect l="-17890" r="-17890"/>
              </a:stretch>
            </a:blipFill>
          </p:spPr>
        </p:sp>
      </p:grpSp>
      <p:sp>
        <p:nvSpPr>
          <p:cNvPr id="8" name="Freeform 10">
            <a:extLst>
              <a:ext uri="{FF2B5EF4-FFF2-40B4-BE49-F238E27FC236}">
                <a16:creationId xmlns:a16="http://schemas.microsoft.com/office/drawing/2014/main" id="{138D1E61-D2CB-7D9C-1027-6C9F2F1C7557}"/>
              </a:ext>
            </a:extLst>
          </p:cNvPr>
          <p:cNvSpPr/>
          <p:nvPr/>
        </p:nvSpPr>
        <p:spPr>
          <a:xfrm rot="204733">
            <a:off x="8037664" y="3877170"/>
            <a:ext cx="1286324" cy="1438020"/>
          </a:xfrm>
          <a:custGeom>
            <a:avLst/>
            <a:gdLst/>
            <a:ahLst/>
            <a:cxnLst/>
            <a:rect l="l" t="t" r="r" b="b"/>
            <a:pathLst>
              <a:path w="2136249" h="2726418">
                <a:moveTo>
                  <a:pt x="0" y="0"/>
                </a:moveTo>
                <a:lnTo>
                  <a:pt x="2136249" y="0"/>
                </a:lnTo>
                <a:lnTo>
                  <a:pt x="2136249" y="2726419"/>
                </a:lnTo>
                <a:lnTo>
                  <a:pt x="0" y="2726419"/>
                </a:lnTo>
                <a:lnTo>
                  <a:pt x="0" y="0"/>
                </a:lnTo>
                <a:close/>
              </a:path>
            </a:pathLst>
          </a:custGeom>
          <a:blipFill>
            <a:blip r:embed="rId3"/>
            <a:stretch>
              <a:fillRect/>
            </a:stretch>
          </a:blipFill>
        </p:spPr>
      </p:sp>
    </p:spTree>
    <p:extLst>
      <p:ext uri="{BB962C8B-B14F-4D97-AF65-F5344CB8AC3E}">
        <p14:creationId xmlns:p14="http://schemas.microsoft.com/office/powerpoint/2010/main" val="2552311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2BD088-18B3-9246-79B0-1D5393F8E4C7}"/>
              </a:ext>
            </a:extLst>
          </p:cNvPr>
          <p:cNvSpPr>
            <a:spLocks noGrp="1"/>
          </p:cNvSpPr>
          <p:nvPr>
            <p:ph type="title"/>
          </p:nvPr>
        </p:nvSpPr>
        <p:spPr>
          <a:xfrm>
            <a:off x="-868496" y="1163213"/>
            <a:ext cx="8460786" cy="534924"/>
          </a:xfrm>
        </p:spPr>
        <p:txBody>
          <a:bodyPr>
            <a:noAutofit/>
          </a:bodyPr>
          <a:lstStyle/>
          <a:p>
            <a:pPr algn="ctr">
              <a:lnSpc>
                <a:spcPts val="7279"/>
              </a:lnSpc>
            </a:pPr>
            <a:r>
              <a:rPr lang="en-US" sz="3200" dirty="0">
                <a:solidFill>
                  <a:schemeClr val="tx1"/>
                </a:solidFill>
                <a:latin typeface="Times New Roman Bold" panose="02020803070505020304" pitchFamily="18" charset="0"/>
                <a:cs typeface="Times New Roman Bold" panose="02020803070505020304" pitchFamily="18" charset="0"/>
              </a:rPr>
              <a:t>Introduction to Dataset</a:t>
            </a:r>
          </a:p>
        </p:txBody>
      </p:sp>
      <p:sp>
        <p:nvSpPr>
          <p:cNvPr id="5" name="Slide Number Placeholder 4">
            <a:extLst>
              <a:ext uri="{FF2B5EF4-FFF2-40B4-BE49-F238E27FC236}">
                <a16:creationId xmlns:a16="http://schemas.microsoft.com/office/drawing/2014/main" id="{75727336-3D83-F929-C587-282437A78A02}"/>
              </a:ext>
            </a:extLst>
          </p:cNvPr>
          <p:cNvSpPr txBox="1">
            <a:spLocks/>
          </p:cNvSpPr>
          <p:nvPr/>
        </p:nvSpPr>
        <p:spPr>
          <a:xfrm>
            <a:off x="329184" y="411480"/>
            <a:ext cx="521208" cy="310896"/>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94A09A9-5501-47C1-A89A-A340965A2BE2}" type="slidenum">
              <a:rPr lang="en-US" smtClean="0"/>
              <a:pPr/>
              <a:t>5</a:t>
            </a:fld>
            <a:endParaRPr lang="en-US" dirty="0"/>
          </a:p>
        </p:txBody>
      </p:sp>
      <p:sp>
        <p:nvSpPr>
          <p:cNvPr id="6" name="TextBox 5">
            <a:extLst>
              <a:ext uri="{FF2B5EF4-FFF2-40B4-BE49-F238E27FC236}">
                <a16:creationId xmlns:a16="http://schemas.microsoft.com/office/drawing/2014/main" id="{9B58CED6-BB11-7160-74FD-27BD837DE7E5}"/>
              </a:ext>
            </a:extLst>
          </p:cNvPr>
          <p:cNvSpPr txBox="1"/>
          <p:nvPr/>
        </p:nvSpPr>
        <p:spPr>
          <a:xfrm>
            <a:off x="1178639" y="1814743"/>
            <a:ext cx="6750535" cy="3228513"/>
          </a:xfrm>
          <a:prstGeom prst="rect">
            <a:avLst/>
          </a:prstGeom>
          <a:noFill/>
        </p:spPr>
        <p:txBody>
          <a:bodyPr wrap="square">
            <a:spAutoFit/>
          </a:bodyPr>
          <a:lstStyle/>
          <a:p>
            <a:pPr>
              <a:lnSpc>
                <a:spcPts val="4759"/>
              </a:lnSpc>
            </a:pPr>
            <a:r>
              <a:rPr lang="en-US" sz="2000" dirty="0">
                <a:latin typeface="Times New Roman "/>
              </a:rPr>
              <a:t>Dataset is taken from : Maven Analytics</a:t>
            </a:r>
          </a:p>
          <a:p>
            <a:pPr marL="734059" lvl="1" indent="-367030">
              <a:lnSpc>
                <a:spcPct val="150000"/>
              </a:lnSpc>
              <a:buFont typeface="Arial"/>
              <a:buChar char="•"/>
            </a:pPr>
            <a:r>
              <a:rPr lang="en-US" sz="2000" dirty="0">
                <a:latin typeface="Times New Roman "/>
              </a:rPr>
              <a:t>The dataset contains a table of video game sales data.</a:t>
            </a:r>
          </a:p>
          <a:p>
            <a:pPr marL="734059" lvl="1" indent="-367030">
              <a:lnSpc>
                <a:spcPct val="150000"/>
              </a:lnSpc>
              <a:buFont typeface="Arial"/>
              <a:buChar char="•"/>
            </a:pPr>
            <a:r>
              <a:rPr lang="en-US" sz="2000" dirty="0">
                <a:latin typeface="Times New Roman "/>
              </a:rPr>
              <a:t>The column names and their data types are mentioned below</a:t>
            </a:r>
          </a:p>
          <a:p>
            <a:pPr algn="ctr">
              <a:lnSpc>
                <a:spcPts val="4759"/>
              </a:lnSpc>
            </a:pPr>
            <a:endParaRPr lang="en-US" sz="2000" dirty="0">
              <a:latin typeface="Canva Sans"/>
            </a:endParaRPr>
          </a:p>
          <a:p>
            <a:pPr algn="ctr">
              <a:lnSpc>
                <a:spcPts val="4759"/>
              </a:lnSpc>
            </a:pPr>
            <a:endParaRPr lang="en-US" sz="2000" dirty="0">
              <a:latin typeface="Canva Sans"/>
            </a:endParaRPr>
          </a:p>
        </p:txBody>
      </p:sp>
      <p:sp>
        <p:nvSpPr>
          <p:cNvPr id="7" name="Freeform 16">
            <a:extLst>
              <a:ext uri="{FF2B5EF4-FFF2-40B4-BE49-F238E27FC236}">
                <a16:creationId xmlns:a16="http://schemas.microsoft.com/office/drawing/2014/main" id="{4EF21B5B-20C1-7295-5DB2-91EBEA312481}"/>
              </a:ext>
            </a:extLst>
          </p:cNvPr>
          <p:cNvSpPr/>
          <p:nvPr/>
        </p:nvSpPr>
        <p:spPr>
          <a:xfrm>
            <a:off x="8081818" y="2158910"/>
            <a:ext cx="3807876" cy="3151999"/>
          </a:xfrm>
          <a:custGeom>
            <a:avLst/>
            <a:gdLst/>
            <a:ahLst/>
            <a:cxnLst/>
            <a:rect l="l" t="t" r="r" b="b"/>
            <a:pathLst>
              <a:path w="5448440" h="6831505">
                <a:moveTo>
                  <a:pt x="0" y="0"/>
                </a:moveTo>
                <a:lnTo>
                  <a:pt x="5448440" y="0"/>
                </a:lnTo>
                <a:lnTo>
                  <a:pt x="5448440" y="6831505"/>
                </a:lnTo>
                <a:lnTo>
                  <a:pt x="0" y="6831505"/>
                </a:lnTo>
                <a:lnTo>
                  <a:pt x="0" y="0"/>
                </a:lnTo>
                <a:close/>
              </a:path>
            </a:pathLst>
          </a:custGeom>
          <a:blipFill>
            <a:blip r:embed="rId2"/>
            <a:stretch>
              <a:fillRect/>
            </a:stretch>
          </a:blipFill>
        </p:spPr>
      </p:sp>
    </p:spTree>
    <p:extLst>
      <p:ext uri="{BB962C8B-B14F-4D97-AF65-F5344CB8AC3E}">
        <p14:creationId xmlns:p14="http://schemas.microsoft.com/office/powerpoint/2010/main" val="256754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EAA46CF-455B-D812-ECBB-7BCC5B9523D8}"/>
              </a:ext>
            </a:extLst>
          </p:cNvPr>
          <p:cNvSpPr txBox="1"/>
          <p:nvPr/>
        </p:nvSpPr>
        <p:spPr>
          <a:xfrm>
            <a:off x="635428" y="2005201"/>
            <a:ext cx="10259568" cy="3785652"/>
          </a:xfrm>
          <a:prstGeom prst="rect">
            <a:avLst/>
          </a:prstGeom>
          <a:noFill/>
        </p:spPr>
        <p:txBody>
          <a:bodyPr wrap="square">
            <a:spAutoFit/>
          </a:bodyPr>
          <a:lstStyle/>
          <a:p>
            <a:pPr marL="734059" lvl="1" indent="-367030" algn="l">
              <a:buFont typeface="Arial"/>
              <a:buChar char="•"/>
            </a:pPr>
            <a:r>
              <a:rPr lang="en-US" sz="2000" dirty="0">
                <a:latin typeface="Times New Roman "/>
              </a:rPr>
              <a:t>The table consist of 16237 rows and 11 columns</a:t>
            </a:r>
          </a:p>
          <a:p>
            <a:pPr marL="734059" lvl="1" indent="-367030" algn="l">
              <a:buFont typeface="Arial"/>
              <a:buChar char="•"/>
            </a:pPr>
            <a:r>
              <a:rPr lang="en-US" sz="2000" dirty="0">
                <a:latin typeface="Times New Roman "/>
              </a:rPr>
              <a:t>The table contains below attributes</a:t>
            </a:r>
          </a:p>
          <a:p>
            <a:pPr algn="l"/>
            <a:endParaRPr lang="en-US" sz="2000" dirty="0">
              <a:latin typeface="Times New Roman "/>
            </a:endParaRPr>
          </a:p>
          <a:p>
            <a:pPr marL="1468119" lvl="2" indent="-489373" algn="l">
              <a:buFont typeface="Arial"/>
              <a:buChar char="⚬"/>
            </a:pPr>
            <a:r>
              <a:rPr lang="en-US" sz="2000" b="1" dirty="0">
                <a:latin typeface="Times New Roman "/>
              </a:rPr>
              <a:t>Rank</a:t>
            </a:r>
            <a:r>
              <a:rPr lang="en-US" sz="2000" dirty="0">
                <a:latin typeface="Times New Roman "/>
              </a:rPr>
              <a:t>: The position of the video game in the global sales leaderboard, indicating its popularity and sales success.</a:t>
            </a:r>
          </a:p>
          <a:p>
            <a:pPr algn="l"/>
            <a:endParaRPr lang="en-US" sz="2000" dirty="0">
              <a:latin typeface="Times New Roman "/>
            </a:endParaRPr>
          </a:p>
          <a:p>
            <a:pPr marL="1468119" lvl="2" indent="-489373" algn="l">
              <a:buFont typeface="Arial"/>
              <a:buChar char="⚬"/>
            </a:pPr>
            <a:r>
              <a:rPr lang="en-US" sz="2000" b="1" dirty="0">
                <a:latin typeface="Times New Roman "/>
              </a:rPr>
              <a:t>Name</a:t>
            </a:r>
            <a:r>
              <a:rPr lang="en-US" sz="2000" dirty="0">
                <a:latin typeface="Times New Roman "/>
              </a:rPr>
              <a:t>: The title of the video game, used to identify and differentiate it from other games in the database.</a:t>
            </a:r>
          </a:p>
          <a:p>
            <a:pPr algn="l"/>
            <a:endParaRPr lang="en-US" sz="2000" dirty="0">
              <a:latin typeface="Times New Roman "/>
            </a:endParaRPr>
          </a:p>
          <a:p>
            <a:pPr marL="1468119" lvl="2" indent="-489373" algn="l">
              <a:buFont typeface="Arial"/>
              <a:buChar char="⚬"/>
            </a:pPr>
            <a:r>
              <a:rPr lang="en-US" sz="2000" b="1" dirty="0">
                <a:latin typeface="Times New Roman "/>
              </a:rPr>
              <a:t>Platform</a:t>
            </a:r>
            <a:r>
              <a:rPr lang="en-US" sz="2000" dirty="0">
                <a:latin typeface="Times New Roman "/>
              </a:rPr>
              <a:t>: The gaming system (e.g., Wii, NES) on which the video game was released and is playable by users.</a:t>
            </a:r>
          </a:p>
          <a:p>
            <a:pPr algn="l"/>
            <a:endParaRPr lang="en-US" sz="2000" dirty="0">
              <a:latin typeface="Times New Roman "/>
            </a:endParaRPr>
          </a:p>
        </p:txBody>
      </p:sp>
      <p:sp>
        <p:nvSpPr>
          <p:cNvPr id="9" name="TextBox 8">
            <a:extLst>
              <a:ext uri="{FF2B5EF4-FFF2-40B4-BE49-F238E27FC236}">
                <a16:creationId xmlns:a16="http://schemas.microsoft.com/office/drawing/2014/main" id="{41A8A813-FA85-ADEE-295F-AF010F034DC5}"/>
              </a:ext>
            </a:extLst>
          </p:cNvPr>
          <p:cNvSpPr txBox="1"/>
          <p:nvPr/>
        </p:nvSpPr>
        <p:spPr>
          <a:xfrm>
            <a:off x="1297004" y="1214143"/>
            <a:ext cx="6097604" cy="584775"/>
          </a:xfrm>
          <a:prstGeom prst="rect">
            <a:avLst/>
          </a:prstGeom>
          <a:noFill/>
        </p:spPr>
        <p:txBody>
          <a:bodyPr wrap="square">
            <a:spAutoFit/>
          </a:bodyPr>
          <a:lstStyle/>
          <a:p>
            <a:r>
              <a:rPr lang="en-US" sz="3200" dirty="0">
                <a:solidFill>
                  <a:schemeClr val="tx1"/>
                </a:solidFill>
                <a:latin typeface="Times New Roman Bold" panose="02020803070505020304" pitchFamily="18" charset="0"/>
                <a:cs typeface="Times New Roman Bold" panose="02020803070505020304" pitchFamily="18" charset="0"/>
              </a:rPr>
              <a:t>Introduction to Dataset</a:t>
            </a:r>
            <a:endParaRPr lang="en-IN" sz="3200" dirty="0"/>
          </a:p>
        </p:txBody>
      </p:sp>
    </p:spTree>
    <p:extLst>
      <p:ext uri="{BB962C8B-B14F-4D97-AF65-F5344CB8AC3E}">
        <p14:creationId xmlns:p14="http://schemas.microsoft.com/office/powerpoint/2010/main" val="1845016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DA9B39-C3A9-C5B6-E478-AECB30179620}"/>
              </a:ext>
            </a:extLst>
          </p:cNvPr>
          <p:cNvSpPr txBox="1"/>
          <p:nvPr/>
        </p:nvSpPr>
        <p:spPr>
          <a:xfrm>
            <a:off x="1051560" y="1225689"/>
            <a:ext cx="10524744" cy="5632311"/>
          </a:xfrm>
          <a:prstGeom prst="rect">
            <a:avLst/>
          </a:prstGeom>
          <a:noFill/>
        </p:spPr>
        <p:txBody>
          <a:bodyPr wrap="square">
            <a:spAutoFit/>
          </a:bodyPr>
          <a:lstStyle/>
          <a:p>
            <a:br>
              <a:rPr lang="en-US" sz="2000" dirty="0">
                <a:latin typeface="Times New Roman "/>
              </a:rPr>
            </a:br>
            <a:br>
              <a:rPr lang="en-US" sz="2000" dirty="0">
                <a:latin typeface="Times New Roman "/>
              </a:rPr>
            </a:br>
            <a:r>
              <a:rPr lang="en-US" sz="2000" b="1" dirty="0">
                <a:latin typeface="Times New Roman "/>
              </a:rPr>
              <a:t>Year</a:t>
            </a:r>
            <a:r>
              <a:rPr lang="en-US" sz="2000" dirty="0">
                <a:latin typeface="Times New Roman "/>
              </a:rPr>
              <a:t>: The specific calendar year when the video game was first released to the public and became available for purchase.</a:t>
            </a:r>
            <a:br>
              <a:rPr lang="en-US" sz="2000" dirty="0">
                <a:latin typeface="Times New Roman "/>
              </a:rPr>
            </a:br>
            <a:br>
              <a:rPr lang="en-US" sz="2000" dirty="0">
                <a:latin typeface="Times New Roman "/>
              </a:rPr>
            </a:br>
            <a:r>
              <a:rPr lang="en-US" sz="2000" b="1" dirty="0">
                <a:latin typeface="Times New Roman "/>
              </a:rPr>
              <a:t>Genre: </a:t>
            </a:r>
            <a:r>
              <a:rPr lang="en-US" sz="2000" dirty="0">
                <a:latin typeface="Times New Roman "/>
              </a:rPr>
              <a:t>The category of the video game (e.g., Sports, Racing), defining its gameplay style and thematic content.</a:t>
            </a:r>
            <a:br>
              <a:rPr lang="en-US" sz="2000" dirty="0">
                <a:latin typeface="Times New Roman "/>
              </a:rPr>
            </a:br>
            <a:br>
              <a:rPr lang="en-US" sz="2000" dirty="0">
                <a:latin typeface="Times New Roman "/>
              </a:rPr>
            </a:br>
            <a:r>
              <a:rPr lang="en-US" sz="2000" b="1" dirty="0">
                <a:latin typeface="Times New Roman "/>
              </a:rPr>
              <a:t>Publisher: </a:t>
            </a:r>
            <a:r>
              <a:rPr lang="en-US" sz="2000" dirty="0">
                <a:latin typeface="Times New Roman "/>
              </a:rPr>
              <a:t>The company responsible for distributing and marketing the video game, ensuring its availability to consumers.</a:t>
            </a:r>
            <a:br>
              <a:rPr lang="en-US" sz="2000" dirty="0">
                <a:latin typeface="Times New Roman "/>
              </a:rPr>
            </a:br>
            <a:br>
              <a:rPr lang="en-US" sz="2000" dirty="0">
                <a:latin typeface="Times New Roman "/>
              </a:rPr>
            </a:br>
            <a:r>
              <a:rPr lang="en-US" sz="2000" b="1" dirty="0" err="1">
                <a:latin typeface="Times New Roman "/>
              </a:rPr>
              <a:t>North_America</a:t>
            </a:r>
            <a:r>
              <a:rPr lang="en-US" sz="2000" b="1" dirty="0">
                <a:latin typeface="Times New Roman "/>
              </a:rPr>
              <a:t>: </a:t>
            </a:r>
            <a:r>
              <a:rPr lang="en-US" sz="2000" dirty="0">
                <a:latin typeface="Times New Roman "/>
              </a:rPr>
              <a:t>The total sales revenue generated from the video game in the North American market, measured in millions of dollars.</a:t>
            </a:r>
            <a:br>
              <a:rPr lang="en-US" sz="2000" dirty="0">
                <a:latin typeface="Times New Roman "/>
              </a:rPr>
            </a:br>
            <a:br>
              <a:rPr lang="en-US" sz="2000" dirty="0">
                <a:latin typeface="Times New Roman "/>
              </a:rPr>
            </a:br>
            <a:r>
              <a:rPr lang="en-US" sz="2000" b="1" dirty="0" err="1">
                <a:latin typeface="Times New Roman "/>
              </a:rPr>
              <a:t>European_Sales</a:t>
            </a:r>
            <a:r>
              <a:rPr lang="en-US" sz="2000" b="1" dirty="0">
                <a:latin typeface="Times New Roman "/>
              </a:rPr>
              <a:t>: </a:t>
            </a:r>
            <a:r>
              <a:rPr lang="en-US" sz="2000" dirty="0">
                <a:latin typeface="Times New Roman "/>
              </a:rPr>
              <a:t>The total sales revenue generated from the video game in the European market, measured in millions of dollars.</a:t>
            </a:r>
            <a:br>
              <a:rPr lang="en-US" sz="2000" dirty="0">
                <a:latin typeface="Times New Roman "/>
              </a:rPr>
            </a:br>
            <a:br>
              <a:rPr lang="en-US" sz="2000" dirty="0">
                <a:latin typeface="Times New Roman "/>
              </a:rPr>
            </a:br>
            <a:endParaRPr lang="en-IN" sz="2000" dirty="0">
              <a:latin typeface="Times New Roman "/>
            </a:endParaRPr>
          </a:p>
        </p:txBody>
      </p:sp>
    </p:spTree>
    <p:extLst>
      <p:ext uri="{BB962C8B-B14F-4D97-AF65-F5344CB8AC3E}">
        <p14:creationId xmlns:p14="http://schemas.microsoft.com/office/powerpoint/2010/main" val="2834426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606392-313D-732E-8E2B-CB80727AEF35}"/>
              </a:ext>
            </a:extLst>
          </p:cNvPr>
          <p:cNvSpPr txBox="1"/>
          <p:nvPr/>
        </p:nvSpPr>
        <p:spPr>
          <a:xfrm>
            <a:off x="1099566" y="1019142"/>
            <a:ext cx="8931402" cy="5576976"/>
          </a:xfrm>
          <a:prstGeom prst="rect">
            <a:avLst/>
          </a:prstGeom>
          <a:noFill/>
        </p:spPr>
        <p:txBody>
          <a:bodyPr wrap="square">
            <a:spAutoFit/>
          </a:bodyPr>
          <a:lstStyle/>
          <a:p>
            <a:pPr algn="ctr">
              <a:lnSpc>
                <a:spcPct val="150000"/>
              </a:lnSpc>
              <a:spcBef>
                <a:spcPct val="0"/>
              </a:spcBef>
            </a:pPr>
            <a:endParaRPr lang="en-US" sz="2000" dirty="0">
              <a:latin typeface="Times New Roman "/>
            </a:endParaRPr>
          </a:p>
          <a:p>
            <a:pPr algn="ctr">
              <a:lnSpc>
                <a:spcPct val="150000"/>
              </a:lnSpc>
              <a:spcBef>
                <a:spcPct val="0"/>
              </a:spcBef>
            </a:pPr>
            <a:endParaRPr lang="en-US" sz="2000" dirty="0">
              <a:latin typeface="Times New Roman "/>
            </a:endParaRPr>
          </a:p>
          <a:p>
            <a:pPr marL="768579" lvl="1" indent="-384289" algn="l">
              <a:lnSpc>
                <a:spcPct val="150000"/>
              </a:lnSpc>
              <a:spcBef>
                <a:spcPct val="0"/>
              </a:spcBef>
              <a:buFont typeface="Arial"/>
              <a:buChar char="•"/>
            </a:pPr>
            <a:r>
              <a:rPr lang="en-US" sz="2000" b="1" dirty="0" err="1">
                <a:latin typeface="Times New Roman "/>
              </a:rPr>
              <a:t>Japan_Sales</a:t>
            </a:r>
            <a:r>
              <a:rPr lang="en-US" sz="2000" b="1" dirty="0">
                <a:latin typeface="Times New Roman "/>
              </a:rPr>
              <a:t>: </a:t>
            </a:r>
            <a:r>
              <a:rPr lang="en-US" sz="2000" dirty="0">
                <a:latin typeface="Times New Roman "/>
              </a:rPr>
              <a:t>The total sales revenue generated from the video game in the Japanese market, measured in millions of dollars.</a:t>
            </a:r>
          </a:p>
          <a:p>
            <a:pPr algn="l">
              <a:lnSpc>
                <a:spcPct val="150000"/>
              </a:lnSpc>
              <a:spcBef>
                <a:spcPct val="0"/>
              </a:spcBef>
            </a:pPr>
            <a:endParaRPr lang="en-US" sz="2000" dirty="0">
              <a:latin typeface="Times New Roman "/>
            </a:endParaRPr>
          </a:p>
          <a:p>
            <a:pPr marL="768579" lvl="1" indent="-384289" algn="l">
              <a:lnSpc>
                <a:spcPct val="150000"/>
              </a:lnSpc>
              <a:spcBef>
                <a:spcPct val="0"/>
              </a:spcBef>
              <a:buFont typeface="Arial"/>
              <a:buChar char="•"/>
            </a:pPr>
            <a:r>
              <a:rPr lang="en-US" sz="2000" b="1" dirty="0" err="1">
                <a:latin typeface="Times New Roman "/>
              </a:rPr>
              <a:t>Other_Sales</a:t>
            </a:r>
            <a:r>
              <a:rPr lang="en-US" sz="2000" b="1" dirty="0">
                <a:latin typeface="Times New Roman "/>
              </a:rPr>
              <a:t>: </a:t>
            </a:r>
            <a:r>
              <a:rPr lang="en-US" sz="2000" dirty="0">
                <a:latin typeface="Times New Roman "/>
              </a:rPr>
              <a:t>The combined sales revenue from other regions outside North America, Europe, and Japan, measured in millions of dollars.</a:t>
            </a:r>
          </a:p>
          <a:p>
            <a:pPr algn="l">
              <a:lnSpc>
                <a:spcPct val="150000"/>
              </a:lnSpc>
              <a:spcBef>
                <a:spcPct val="0"/>
              </a:spcBef>
            </a:pPr>
            <a:endParaRPr lang="en-US" sz="2000" dirty="0">
              <a:latin typeface="Times New Roman "/>
            </a:endParaRPr>
          </a:p>
          <a:p>
            <a:pPr marL="768579" lvl="1" indent="-384289" algn="l">
              <a:lnSpc>
                <a:spcPct val="150000"/>
              </a:lnSpc>
              <a:spcBef>
                <a:spcPct val="0"/>
              </a:spcBef>
              <a:buFont typeface="Arial"/>
              <a:buChar char="•"/>
            </a:pPr>
            <a:r>
              <a:rPr lang="en-US" sz="2000" b="1" dirty="0" err="1">
                <a:latin typeface="Times New Roman "/>
              </a:rPr>
              <a:t>Global_Sales</a:t>
            </a:r>
            <a:r>
              <a:rPr lang="en-US" sz="2000" b="1" dirty="0">
                <a:latin typeface="Times New Roman "/>
              </a:rPr>
              <a:t>: </a:t>
            </a:r>
            <a:r>
              <a:rPr lang="en-US" sz="2000" dirty="0">
                <a:latin typeface="Times New Roman "/>
              </a:rPr>
              <a:t>The cumulative total of sales revenue from all regions worldwide, providing a comprehensive sales figure in millions.</a:t>
            </a:r>
          </a:p>
          <a:p>
            <a:pPr algn="ctr">
              <a:lnSpc>
                <a:spcPct val="150000"/>
              </a:lnSpc>
              <a:spcBef>
                <a:spcPct val="0"/>
              </a:spcBef>
            </a:pPr>
            <a:endParaRPr lang="en-US" sz="2000" dirty="0">
              <a:latin typeface="Times New Roman "/>
            </a:endParaRPr>
          </a:p>
          <a:p>
            <a:pPr algn="ctr">
              <a:lnSpc>
                <a:spcPct val="150000"/>
              </a:lnSpc>
              <a:spcBef>
                <a:spcPct val="0"/>
              </a:spcBef>
            </a:pPr>
            <a:endParaRPr lang="en-US" sz="2000" dirty="0">
              <a:latin typeface="Times New Roman "/>
            </a:endParaRPr>
          </a:p>
        </p:txBody>
      </p:sp>
    </p:spTree>
    <p:extLst>
      <p:ext uri="{BB962C8B-B14F-4D97-AF65-F5344CB8AC3E}">
        <p14:creationId xmlns:p14="http://schemas.microsoft.com/office/powerpoint/2010/main" val="1761400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5890FA-B050-ED88-D64B-726E9EE1F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55"/>
            <a:ext cx="12192000" cy="6858000"/>
          </a:xfrm>
          <a:prstGeom prst="rect">
            <a:avLst/>
          </a:prstGeom>
        </p:spPr>
      </p:pic>
      <p:sp>
        <p:nvSpPr>
          <p:cNvPr id="8" name="TextBox 7">
            <a:extLst>
              <a:ext uri="{FF2B5EF4-FFF2-40B4-BE49-F238E27FC236}">
                <a16:creationId xmlns:a16="http://schemas.microsoft.com/office/drawing/2014/main" id="{20A35130-39C5-5F0F-AA48-F29D1DDF45A7}"/>
              </a:ext>
            </a:extLst>
          </p:cNvPr>
          <p:cNvSpPr txBox="1"/>
          <p:nvPr/>
        </p:nvSpPr>
        <p:spPr>
          <a:xfrm>
            <a:off x="347472" y="2434430"/>
            <a:ext cx="7991856" cy="1441228"/>
          </a:xfrm>
          <a:prstGeom prst="rect">
            <a:avLst/>
          </a:prstGeom>
          <a:noFill/>
        </p:spPr>
        <p:txBody>
          <a:bodyPr wrap="square">
            <a:spAutoFit/>
          </a:bodyPr>
          <a:lstStyle/>
          <a:p>
            <a:pPr algn="ctr">
              <a:lnSpc>
                <a:spcPts val="12880"/>
              </a:lnSpc>
            </a:pPr>
            <a:r>
              <a:rPr lang="en-US" sz="3600" dirty="0">
                <a:latin typeface="Times New Roman Bold" panose="02020803070505020304" pitchFamily="18" charset="0"/>
                <a:cs typeface="Times New Roman Bold" panose="02020803070505020304" pitchFamily="18" charset="0"/>
              </a:rPr>
              <a:t>Analysis of Data</a:t>
            </a:r>
          </a:p>
        </p:txBody>
      </p:sp>
    </p:spTree>
    <p:extLst>
      <p:ext uri="{BB962C8B-B14F-4D97-AF65-F5344CB8AC3E}">
        <p14:creationId xmlns:p14="http://schemas.microsoft.com/office/powerpoint/2010/main" val="338916990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349</TotalTime>
  <Words>981</Words>
  <Application>Microsoft Office PowerPoint</Application>
  <PresentationFormat>Widescreen</PresentationFormat>
  <Paragraphs>85</Paragraphs>
  <Slides>30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Calibri Light</vt:lpstr>
      <vt:lpstr>Canva Sans</vt:lpstr>
      <vt:lpstr>Times New Roman</vt:lpstr>
      <vt:lpstr>Times New Roman </vt:lpstr>
      <vt:lpstr>Times New Roman Bold</vt:lpstr>
      <vt:lpstr>Wingdings</vt:lpstr>
      <vt:lpstr>Retrospect</vt:lpstr>
      <vt:lpstr>PowerPoint Presentation</vt:lpstr>
      <vt:lpstr>PowerPoint Presentation</vt:lpstr>
      <vt:lpstr>PowerPoint Presentation</vt:lpstr>
      <vt:lpstr>PowerPoint Presentation</vt:lpstr>
      <vt:lpstr>Introduction to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Thejaswini lamani</dc:creator>
  <cp:lastModifiedBy>Thejaswini lamani</cp:lastModifiedBy>
  <cp:revision>4</cp:revision>
  <dcterms:created xsi:type="dcterms:W3CDTF">2024-06-08T09:38:32Z</dcterms:created>
  <dcterms:modified xsi:type="dcterms:W3CDTF">2024-06-18T15:04:57Z</dcterms:modified>
</cp:coreProperties>
</file>